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8.xml" ContentType="application/vnd.openxmlformats-officedocument.theme+xml"/>
  <Override PartName="/ppt/slideLayouts/slideLayout14.xml" ContentType="application/vnd.openxmlformats-officedocument.presentationml.slideLayout+xml"/>
  <Override PartName="/ppt/theme/theme9.xml" ContentType="application/vnd.openxmlformats-officedocument.theme+xml"/>
  <Override PartName="/ppt/slideLayouts/slideLayout15.xml" ContentType="application/vnd.openxmlformats-officedocument.presentationml.slideLayout+xml"/>
  <Override PartName="/ppt/theme/theme10.xml" ContentType="application/vnd.openxmlformats-officedocument.theme+xml"/>
  <Override PartName="/ppt/slideLayouts/slideLayout16.xml" ContentType="application/vnd.openxmlformats-officedocument.presentationml.slideLayout+xml"/>
  <Override PartName="/ppt/theme/theme11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3.xml" ContentType="application/vnd.openxmlformats-officedocument.theme+xml"/>
  <Override PartName="/ppt/slideLayouts/slideLayout22.xml" ContentType="application/vnd.openxmlformats-officedocument.presentationml.slideLayout+xml"/>
  <Override PartName="/ppt/theme/theme14.xml" ContentType="application/vnd.openxmlformats-officedocument.theme+xml"/>
  <Override PartName="/ppt/slideLayouts/slideLayout23.xml" ContentType="application/vnd.openxmlformats-officedocument.presentationml.slideLayout+xml"/>
  <Override PartName="/ppt/theme/theme15.xml" ContentType="application/vnd.openxmlformats-officedocument.theme+xml"/>
  <Override PartName="/ppt/slideLayouts/slideLayout24.xml" ContentType="application/vnd.openxmlformats-officedocument.presentationml.slideLayout+xml"/>
  <Override PartName="/ppt/theme/theme1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7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8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9.xml" ContentType="application/vnd.openxmlformats-officedocument.theme+xml"/>
  <Override PartName="/ppt/slideLayouts/slideLayout38.xml" ContentType="application/vnd.openxmlformats-officedocument.presentationml.slideLayout+xml"/>
  <Override PartName="/ppt/theme/theme20.xml" ContentType="application/vnd.openxmlformats-officedocument.theme+xml"/>
  <Override PartName="/ppt/slideLayouts/slideLayout39.xml" ContentType="application/vnd.openxmlformats-officedocument.presentationml.slideLayout+xml"/>
  <Override PartName="/ppt/theme/theme21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6" r:id="rId5"/>
    <p:sldMasterId id="2147483719" r:id="rId6"/>
    <p:sldMasterId id="2147483708" r:id="rId7"/>
    <p:sldMasterId id="2147483698" r:id="rId8"/>
    <p:sldMasterId id="2147483710" r:id="rId9"/>
    <p:sldMasterId id="2147483702" r:id="rId10"/>
    <p:sldMasterId id="2147483721" r:id="rId11"/>
    <p:sldMasterId id="2147483704" r:id="rId12"/>
    <p:sldMasterId id="2147483714" r:id="rId13"/>
    <p:sldMasterId id="2147483706" r:id="rId14"/>
    <p:sldMasterId id="2147483716" r:id="rId15"/>
    <p:sldMasterId id="2147483723" r:id="rId16"/>
    <p:sldMasterId id="2147483725" r:id="rId17"/>
    <p:sldMasterId id="2147483700" r:id="rId18"/>
    <p:sldMasterId id="2147483757" r:id="rId19"/>
    <p:sldMasterId id="2147483765" r:id="rId20"/>
    <p:sldMasterId id="2147483778" r:id="rId21"/>
    <p:sldMasterId id="2147483782" r:id="rId22"/>
    <p:sldMasterId id="2147483786" r:id="rId23"/>
    <p:sldMasterId id="2147483788" r:id="rId24"/>
    <p:sldMasterId id="2147483791" r:id="rId25"/>
  </p:sldMasterIdLst>
  <p:notesMasterIdLst>
    <p:notesMasterId r:id="rId53"/>
  </p:notesMasterIdLst>
  <p:handoutMasterIdLst>
    <p:handoutMasterId r:id="rId54"/>
  </p:handoutMasterIdLst>
  <p:sldIdLst>
    <p:sldId id="300" r:id="rId26"/>
    <p:sldId id="263" r:id="rId27"/>
    <p:sldId id="737" r:id="rId28"/>
    <p:sldId id="264" r:id="rId29"/>
    <p:sldId id="2146448463" r:id="rId30"/>
    <p:sldId id="2146448462" r:id="rId31"/>
    <p:sldId id="262" r:id="rId32"/>
    <p:sldId id="741" r:id="rId33"/>
    <p:sldId id="742" r:id="rId34"/>
    <p:sldId id="745" r:id="rId35"/>
    <p:sldId id="747" r:id="rId36"/>
    <p:sldId id="748" r:id="rId37"/>
    <p:sldId id="589" r:id="rId38"/>
    <p:sldId id="615" r:id="rId39"/>
    <p:sldId id="616" r:id="rId40"/>
    <p:sldId id="651" r:id="rId41"/>
    <p:sldId id="758" r:id="rId42"/>
    <p:sldId id="571" r:id="rId43"/>
    <p:sldId id="2146448456" r:id="rId44"/>
    <p:sldId id="2146448457" r:id="rId45"/>
    <p:sldId id="575" r:id="rId46"/>
    <p:sldId id="597" r:id="rId47"/>
    <p:sldId id="2146448464" r:id="rId48"/>
    <p:sldId id="2146448461" r:id="rId49"/>
    <p:sldId id="2146448460" r:id="rId50"/>
    <p:sldId id="568" r:id="rId51"/>
    <p:sldId id="410" r:id="rId52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160" userDrawn="1">
          <p15:clr>
            <a:srgbClr val="A4A3A4"/>
          </p15:clr>
        </p15:guide>
        <p15:guide id="4" pos="3839" userDrawn="1">
          <p15:clr>
            <a:srgbClr val="A4A3A4"/>
          </p15:clr>
        </p15:guide>
        <p15:guide id="6" pos="7079" userDrawn="1">
          <p15:clr>
            <a:srgbClr val="A4A3A4"/>
          </p15:clr>
        </p15:guide>
        <p15:guide id="7" orient="horz" pos="42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lleen Gootee" initials="CG" lastIdx="1" clrIdx="0">
    <p:extLst>
      <p:ext uri="{19B8F6BF-5375-455C-9EA6-DF929625EA0E}">
        <p15:presenceInfo xmlns:p15="http://schemas.microsoft.com/office/powerpoint/2012/main" userId="S::cgootee@Lenovo.com::61ea981b-1251-4ebd-a9f4-19b35a558468" providerId="AD"/>
      </p:ext>
    </p:extLst>
  </p:cmAuthor>
  <p:cmAuthor id="2" name="Bradley Weatherspoon" initials="BW" lastIdx="2" clrIdx="1">
    <p:extLst>
      <p:ext uri="{19B8F6BF-5375-455C-9EA6-DF929625EA0E}">
        <p15:presenceInfo xmlns:p15="http://schemas.microsoft.com/office/powerpoint/2012/main" userId="S::btherspoon@lenovo.com::360424b2-687b-4682-8ded-1692ba19cb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2F0"/>
    <a:srgbClr val="6F7170"/>
    <a:srgbClr val="E2E3E2"/>
    <a:srgbClr val="BF0000"/>
    <a:srgbClr val="00B4E5"/>
    <a:srgbClr val="EA6BB0"/>
    <a:srgbClr val="FF40FF"/>
    <a:srgbClr val="FF85FF"/>
    <a:srgbClr val="0094BC"/>
    <a:srgbClr val="C51A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156"/>
      </p:cViewPr>
      <p:guideLst>
        <p:guide orient="horz" pos="2160"/>
        <p:guide pos="3839"/>
        <p:guide pos="7079"/>
        <p:guide orient="horz" pos="42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slide" Target="slides/slide25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4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Master" Target="slideMasters/slideMaster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6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tableStyles" Target="tableStyles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6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C0EDC-3B04-4D43-AC98-A606493C474D}" type="datetimeFigureOut">
              <a:rPr lang="en-US" sz="1000" smtClean="0">
                <a:latin typeface="Arial" pitchFamily="34" charset="0"/>
                <a:cs typeface="Arial" pitchFamily="34" charset="0"/>
              </a:rPr>
              <a:pPr/>
              <a:t>3/6/2023</a:t>
            </a:fld>
            <a:endParaRPr lang="en-US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lvl="0"/>
            <a:r>
              <a:rPr lang="en-US" sz="8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rPr>
              <a:t>2011 LENOVO CONFIDENTIAL.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F3538-DD9D-4F25-8311-592750C50641}" type="slidenum">
              <a:rPr lang="en-US" sz="800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sz="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15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F23CF275-28B3-497F-9AED-85D5F023BA5C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800" cap="all">
                <a:solidFill>
                  <a:srgbClr val="939598"/>
                </a:solidFill>
              </a:rPr>
              <a:t>2011 LENOVO CONFIDENTIAL.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fld id="{4AED87EB-65D7-4500-873C-410831173A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D87EB-65D7-4500-873C-410831173A8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81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E3F56-5422-4941-9636-2242ECF559D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759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298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65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D87EB-65D7-4500-873C-410831173A8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76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21" Type="http://schemas.openxmlformats.org/officeDocument/2006/relationships/image" Target="../media/image22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jpe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6.xml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12" Type="http://schemas.openxmlformats.org/officeDocument/2006/relationships/image" Target="../media/image31.emf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11" Type="http://schemas.openxmlformats.org/officeDocument/2006/relationships/slide" Target="../slides/slide8.xml"/><Relationship Id="rId5" Type="http://schemas.openxmlformats.org/officeDocument/2006/relationships/image" Target="../media/image26.emf"/><Relationship Id="rId10" Type="http://schemas.openxmlformats.org/officeDocument/2006/relationships/image" Target="../media/image30.emf"/><Relationship Id="rId4" Type="http://schemas.openxmlformats.org/officeDocument/2006/relationships/slide" Target="../slides/slide16.xml"/><Relationship Id="rId9" Type="http://schemas.openxmlformats.org/officeDocument/2006/relationships/image" Target="../media/image29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S34056_Color-Sparkles-lores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048256"/>
            <a:ext cx="8723376" cy="1581912"/>
          </a:xfrm>
          <a:prstGeom prst="rect">
            <a:avLst/>
          </a:prstGeom>
        </p:spPr>
        <p:txBody>
          <a:bodyPr lIns="0" tIns="60949" rIns="121899" bIns="60949" anchor="b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60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text, two lines maximum</a:t>
            </a:r>
          </a:p>
        </p:txBody>
      </p:sp>
      <p:sp>
        <p:nvSpPr>
          <p:cNvPr id="5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8640" y="3927143"/>
            <a:ext cx="8714232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placeholder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48640" y="4453467"/>
            <a:ext cx="6409944" cy="512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3" y="3056111"/>
            <a:ext cx="2412866" cy="8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8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Station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149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Centre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9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nitor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042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516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s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35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107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ories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black">
          <a:xfrm flipV="1">
            <a:off x="0" y="6306431"/>
            <a:ext cx="12192000" cy="781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78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ori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black">
          <a:xfrm flipV="1">
            <a:off x="0" y="6306431"/>
            <a:ext cx="12192000" cy="781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83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3"/>
            <a:ext cx="12190415" cy="685710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 bwMode="gray">
          <a:xfrm>
            <a:off x="1828170" y="1519963"/>
            <a:ext cx="8535661" cy="4341742"/>
            <a:chOff x="1828170" y="1258957"/>
            <a:chExt cx="8535661" cy="4341742"/>
          </a:xfrm>
          <a:solidFill>
            <a:schemeClr val="bg1">
              <a:lumMod val="85000"/>
            </a:schemeClr>
          </a:solidFill>
        </p:grpSpPr>
        <p:sp>
          <p:nvSpPr>
            <p:cNvPr id="5" name="Freeform 9"/>
            <p:cNvSpPr>
              <a:spLocks/>
            </p:cNvSpPr>
            <p:nvPr userDrawn="1"/>
          </p:nvSpPr>
          <p:spPr bwMode="gray">
            <a:xfrm>
              <a:off x="5610226" y="4994274"/>
              <a:ext cx="974725" cy="606425"/>
            </a:xfrm>
            <a:custGeom>
              <a:avLst/>
              <a:gdLst>
                <a:gd name="T0" fmla="*/ 122 w 257"/>
                <a:gd name="T1" fmla="*/ 155 h 159"/>
                <a:gd name="T2" fmla="*/ 4 w 257"/>
                <a:gd name="T3" fmla="*/ 12 h 159"/>
                <a:gd name="T4" fmla="*/ 10 w 257"/>
                <a:gd name="T5" fmla="*/ 0 h 159"/>
                <a:gd name="T6" fmla="*/ 247 w 257"/>
                <a:gd name="T7" fmla="*/ 0 h 159"/>
                <a:gd name="T8" fmla="*/ 253 w 257"/>
                <a:gd name="T9" fmla="*/ 12 h 159"/>
                <a:gd name="T10" fmla="*/ 134 w 257"/>
                <a:gd name="T11" fmla="*/ 155 h 159"/>
                <a:gd name="T12" fmla="*/ 122 w 257"/>
                <a:gd name="T13" fmla="*/ 15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" h="159">
                  <a:moveTo>
                    <a:pt x="122" y="155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0" y="7"/>
                    <a:pt x="3" y="0"/>
                    <a:pt x="10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53" y="0"/>
                    <a:pt x="257" y="7"/>
                    <a:pt x="253" y="12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1" y="159"/>
                    <a:pt x="125" y="159"/>
                    <a:pt x="122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ounded Rectangle 7"/>
            <p:cNvSpPr/>
            <p:nvPr userDrawn="1"/>
          </p:nvSpPr>
          <p:spPr bwMode="gray">
            <a:xfrm>
              <a:off x="1828170" y="1258957"/>
              <a:ext cx="8535661" cy="3893151"/>
            </a:xfrm>
            <a:prstGeom prst="roundRect">
              <a:avLst>
                <a:gd name="adj" fmla="val 54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 userDrawn="1"/>
        </p:nvSpPr>
        <p:spPr>
          <a:xfrm>
            <a:off x="0" y="893"/>
            <a:ext cx="12188825" cy="6857107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 userDrawn="1"/>
        </p:nvGrpSpPr>
        <p:grpSpPr bwMode="gray">
          <a:xfrm>
            <a:off x="5853433" y="1260545"/>
            <a:ext cx="485134" cy="485134"/>
            <a:chOff x="5853433" y="734066"/>
            <a:chExt cx="485134" cy="485134"/>
          </a:xfrm>
        </p:grpSpPr>
        <p:sp>
          <p:nvSpPr>
            <p:cNvPr id="10" name="Oval 9"/>
            <p:cNvSpPr/>
            <p:nvPr userDrawn="1"/>
          </p:nvSpPr>
          <p:spPr bwMode="gray">
            <a:xfrm>
              <a:off x="5886450" y="767634"/>
              <a:ext cx="419098" cy="41909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gray">
            <a:xfrm>
              <a:off x="5853433" y="734066"/>
              <a:ext cx="485134" cy="485134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206 w 412"/>
                <a:gd name="T11" fmla="*/ 376 h 412"/>
                <a:gd name="T12" fmla="*/ 36 w 412"/>
                <a:gd name="T13" fmla="*/ 206 h 412"/>
                <a:gd name="T14" fmla="*/ 206 w 412"/>
                <a:gd name="T15" fmla="*/ 36 h 412"/>
                <a:gd name="T16" fmla="*/ 376 w 412"/>
                <a:gd name="T17" fmla="*/ 206 h 412"/>
                <a:gd name="T18" fmla="*/ 206 w 412"/>
                <a:gd name="T19" fmla="*/ 376 h 412"/>
                <a:gd name="T20" fmla="*/ 189 w 412"/>
                <a:gd name="T21" fmla="*/ 262 h 412"/>
                <a:gd name="T22" fmla="*/ 125 w 412"/>
                <a:gd name="T23" fmla="*/ 262 h 412"/>
                <a:gd name="T24" fmla="*/ 125 w 412"/>
                <a:gd name="T25" fmla="*/ 216 h 412"/>
                <a:gd name="T26" fmla="*/ 130 w 412"/>
                <a:gd name="T27" fmla="*/ 172 h 412"/>
                <a:gd name="T28" fmla="*/ 148 w 412"/>
                <a:gd name="T29" fmla="*/ 143 h 412"/>
                <a:gd name="T30" fmla="*/ 182 w 412"/>
                <a:gd name="T31" fmla="*/ 123 h 412"/>
                <a:gd name="T32" fmla="*/ 194 w 412"/>
                <a:gd name="T33" fmla="*/ 150 h 412"/>
                <a:gd name="T34" fmla="*/ 167 w 412"/>
                <a:gd name="T35" fmla="*/ 167 h 412"/>
                <a:gd name="T36" fmla="*/ 158 w 412"/>
                <a:gd name="T37" fmla="*/ 198 h 412"/>
                <a:gd name="T38" fmla="*/ 189 w 412"/>
                <a:gd name="T39" fmla="*/ 198 h 412"/>
                <a:gd name="T40" fmla="*/ 189 w 412"/>
                <a:gd name="T41" fmla="*/ 262 h 412"/>
                <a:gd name="T42" fmla="*/ 278 w 412"/>
                <a:gd name="T43" fmla="*/ 262 h 412"/>
                <a:gd name="T44" fmla="*/ 214 w 412"/>
                <a:gd name="T45" fmla="*/ 262 h 412"/>
                <a:gd name="T46" fmla="*/ 214 w 412"/>
                <a:gd name="T47" fmla="*/ 216 h 412"/>
                <a:gd name="T48" fmla="*/ 219 w 412"/>
                <a:gd name="T49" fmla="*/ 172 h 412"/>
                <a:gd name="T50" fmla="*/ 237 w 412"/>
                <a:gd name="T51" fmla="*/ 143 h 412"/>
                <a:gd name="T52" fmla="*/ 270 w 412"/>
                <a:gd name="T53" fmla="*/ 123 h 412"/>
                <a:gd name="T54" fmla="*/ 283 w 412"/>
                <a:gd name="T55" fmla="*/ 150 h 412"/>
                <a:gd name="T56" fmla="*/ 255 w 412"/>
                <a:gd name="T57" fmla="*/ 167 h 412"/>
                <a:gd name="T58" fmla="*/ 247 w 412"/>
                <a:gd name="T59" fmla="*/ 198 h 412"/>
                <a:gd name="T60" fmla="*/ 278 w 412"/>
                <a:gd name="T61" fmla="*/ 198 h 412"/>
                <a:gd name="T62" fmla="*/ 278 w 412"/>
                <a:gd name="T63" fmla="*/ 26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3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3"/>
                    <a:pt x="320" y="0"/>
                    <a:pt x="206" y="0"/>
                  </a:cubicBezTo>
                  <a:close/>
                  <a:moveTo>
                    <a:pt x="206" y="376"/>
                  </a:moveTo>
                  <a:cubicBezTo>
                    <a:pt x="112" y="376"/>
                    <a:pt x="36" y="300"/>
                    <a:pt x="36" y="206"/>
                  </a:cubicBezTo>
                  <a:cubicBezTo>
                    <a:pt x="36" y="112"/>
                    <a:pt x="112" y="36"/>
                    <a:pt x="206" y="36"/>
                  </a:cubicBezTo>
                  <a:cubicBezTo>
                    <a:pt x="300" y="36"/>
                    <a:pt x="376" y="112"/>
                    <a:pt x="376" y="206"/>
                  </a:cubicBezTo>
                  <a:cubicBezTo>
                    <a:pt x="376" y="300"/>
                    <a:pt x="300" y="376"/>
                    <a:pt x="206" y="376"/>
                  </a:cubicBezTo>
                  <a:close/>
                  <a:moveTo>
                    <a:pt x="189" y="262"/>
                  </a:moveTo>
                  <a:cubicBezTo>
                    <a:pt x="125" y="262"/>
                    <a:pt x="125" y="262"/>
                    <a:pt x="125" y="262"/>
                  </a:cubicBezTo>
                  <a:cubicBezTo>
                    <a:pt x="125" y="216"/>
                    <a:pt x="125" y="216"/>
                    <a:pt x="125" y="216"/>
                  </a:cubicBezTo>
                  <a:cubicBezTo>
                    <a:pt x="125" y="197"/>
                    <a:pt x="127" y="183"/>
                    <a:pt x="130" y="172"/>
                  </a:cubicBezTo>
                  <a:cubicBezTo>
                    <a:pt x="133" y="161"/>
                    <a:pt x="139" y="152"/>
                    <a:pt x="148" y="143"/>
                  </a:cubicBezTo>
                  <a:cubicBezTo>
                    <a:pt x="157" y="135"/>
                    <a:pt x="168" y="128"/>
                    <a:pt x="182" y="123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182" y="154"/>
                    <a:pt x="172" y="160"/>
                    <a:pt x="167" y="167"/>
                  </a:cubicBezTo>
                  <a:cubicBezTo>
                    <a:pt x="161" y="175"/>
                    <a:pt x="158" y="185"/>
                    <a:pt x="158" y="198"/>
                  </a:cubicBezTo>
                  <a:cubicBezTo>
                    <a:pt x="189" y="198"/>
                    <a:pt x="189" y="198"/>
                    <a:pt x="189" y="198"/>
                  </a:cubicBezTo>
                  <a:lnTo>
                    <a:pt x="189" y="262"/>
                  </a:lnTo>
                  <a:close/>
                  <a:moveTo>
                    <a:pt x="278" y="262"/>
                  </a:moveTo>
                  <a:cubicBezTo>
                    <a:pt x="214" y="262"/>
                    <a:pt x="214" y="262"/>
                    <a:pt x="214" y="262"/>
                  </a:cubicBezTo>
                  <a:cubicBezTo>
                    <a:pt x="214" y="216"/>
                    <a:pt x="214" y="216"/>
                    <a:pt x="214" y="216"/>
                  </a:cubicBezTo>
                  <a:cubicBezTo>
                    <a:pt x="214" y="197"/>
                    <a:pt x="215" y="182"/>
                    <a:pt x="219" y="172"/>
                  </a:cubicBezTo>
                  <a:cubicBezTo>
                    <a:pt x="222" y="161"/>
                    <a:pt x="228" y="152"/>
                    <a:pt x="237" y="143"/>
                  </a:cubicBezTo>
                  <a:cubicBezTo>
                    <a:pt x="246" y="135"/>
                    <a:pt x="257" y="128"/>
                    <a:pt x="270" y="123"/>
                  </a:cubicBezTo>
                  <a:cubicBezTo>
                    <a:pt x="283" y="150"/>
                    <a:pt x="283" y="150"/>
                    <a:pt x="283" y="150"/>
                  </a:cubicBezTo>
                  <a:cubicBezTo>
                    <a:pt x="270" y="154"/>
                    <a:pt x="261" y="160"/>
                    <a:pt x="255" y="167"/>
                  </a:cubicBezTo>
                  <a:cubicBezTo>
                    <a:pt x="250" y="175"/>
                    <a:pt x="247" y="185"/>
                    <a:pt x="247" y="198"/>
                  </a:cubicBezTo>
                  <a:cubicBezTo>
                    <a:pt x="278" y="198"/>
                    <a:pt x="278" y="198"/>
                    <a:pt x="278" y="198"/>
                  </a:cubicBezTo>
                  <a:lnTo>
                    <a:pt x="278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2" name="Straight Connector 11"/>
          <p:cNvCxnSpPr/>
          <p:nvPr userDrawn="1"/>
        </p:nvCxnSpPr>
        <p:spPr>
          <a:xfrm>
            <a:off x="2795848" y="4437853"/>
            <a:ext cx="660030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3619912" y="4738254"/>
            <a:ext cx="4952177" cy="283924"/>
            <a:chOff x="587076" y="4891945"/>
            <a:chExt cx="6379553" cy="365760"/>
          </a:xfrm>
        </p:grpSpPr>
        <p:pic>
          <p:nvPicPr>
            <p:cNvPr id="14" name="Picture 2" descr="C:\Users\kathyp\Documents\00_Brand-Resources\Multimode Elements\Multimode Icons\PNG\Multimode-Icon_HANG.png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76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kathyp\Documents\00_Brand-Resources\Multimode Elements\Multimode Icons\PNG\Multimode-Icon_HOLD.png"/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860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C:\Users\kathyp\Documents\00_Brand-Resources\Multimode Elements\Multimode Icons\PNG\Multimode-Icon_LAPTOP.png"/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8247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 descr="C:\Users\kathyp\Documents\00_Brand-Resources\Multimode Elements\Multimode Icons\PNG\Multimode-Icon_STAND.png"/>
            <p:cNvPicPr>
              <a:picLocks noChangeAspect="1" noChangeArrowheads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428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C:\Users\kathyp\Documents\00_Brand-Resources\Multimode Elements\Multimode Icons\PNG\Multimode-Icon_STAND-Tablet.png"/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212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7" descr="C:\Users\kathyp\Documents\00_Brand-Resources\Multimode Elements\Multimode Icons\PNG\Multimode-Icon_TABLE.png"/>
            <p:cNvPicPr>
              <a:picLocks noChangeAspect="1" noChangeArrowheads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599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C:\Users\kathyp\Documents\00_Brand-Resources\Multimode Elements\Multimode Icons\PNG\Multimode-Icon_TABLET.png"/>
            <p:cNvPicPr>
              <a:picLocks noChangeAspect="1" noChangeArrowheads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986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C:\Users\kathyp\Documents\00_Brand-Resources\Multimode Elements\Multimode Icons\PNG\Multimode-Icon_TENT.png"/>
            <p:cNvPicPr>
              <a:picLocks noChangeAspect="1" noChangeArrowheads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564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C:\Users\kathyp\Documents\00_Brand-Resources\Multimode Elements\Multimode Icons\PNG\Multimode-Icon_TILT.png"/>
            <p:cNvPicPr>
              <a:picLocks noChangeAspect="1" noChangeArrowheads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7348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1" descr="C:\Users\kathyp\Documents\00_Brand-Resources\Multimode Elements\Multimode Icons\PNG\Multimode-Icon_TV.png"/>
            <p:cNvPicPr>
              <a:picLocks noChangeAspect="1" noChangeArrowheads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4743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175"/>
            <p:cNvGrpSpPr/>
            <p:nvPr userDrawn="1"/>
          </p:nvGrpSpPr>
          <p:grpSpPr>
            <a:xfrm>
              <a:off x="2015634" y="4917112"/>
              <a:ext cx="310896" cy="310896"/>
              <a:chOff x="2024598" y="5468108"/>
              <a:chExt cx="310896" cy="310896"/>
            </a:xfrm>
          </p:grpSpPr>
          <p:sp>
            <p:nvSpPr>
              <p:cNvPr id="46" name="Oval 45"/>
              <p:cNvSpPr/>
              <p:nvPr userDrawn="1"/>
            </p:nvSpPr>
            <p:spPr>
              <a:xfrm>
                <a:off x="2024598" y="5468108"/>
                <a:ext cx="310896" cy="3108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 userDrawn="1"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18814" y="5509256"/>
                <a:ext cx="122464" cy="228600"/>
              </a:xfrm>
              <a:prstGeom prst="rect">
                <a:avLst/>
              </a:prstGeom>
            </p:spPr>
          </p:pic>
        </p:grpSp>
        <p:grpSp>
          <p:nvGrpSpPr>
            <p:cNvPr id="25" name="Group 178"/>
            <p:cNvGrpSpPr/>
            <p:nvPr userDrawn="1"/>
          </p:nvGrpSpPr>
          <p:grpSpPr>
            <a:xfrm>
              <a:off x="3085815" y="4917112"/>
              <a:ext cx="310896" cy="310896"/>
              <a:chOff x="3094779" y="5468108"/>
              <a:chExt cx="310896" cy="310896"/>
            </a:xfrm>
          </p:grpSpPr>
          <p:sp>
            <p:nvSpPr>
              <p:cNvPr id="44" name="Oval 43"/>
              <p:cNvSpPr/>
              <p:nvPr userDrawn="1"/>
            </p:nvSpPr>
            <p:spPr>
              <a:xfrm>
                <a:off x="3094779" y="5468108"/>
                <a:ext cx="310896" cy="31089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45" name="Picture 9" descr="C:\Users\yhwang\Desktop\WW Design\Multimode Icons\twitter-01.png"/>
              <p:cNvPicPr>
                <a:picLocks noChangeAspect="1" noChangeArrowheads="1"/>
              </p:cNvPicPr>
              <p:nvPr userDrawn="1"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4779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26" name="Group 181"/>
            <p:cNvGrpSpPr/>
            <p:nvPr userDrawn="1"/>
          </p:nvGrpSpPr>
          <p:grpSpPr>
            <a:xfrm>
              <a:off x="944463" y="4917112"/>
              <a:ext cx="310896" cy="310896"/>
              <a:chOff x="953427" y="5468108"/>
              <a:chExt cx="310896" cy="310896"/>
            </a:xfrm>
          </p:grpSpPr>
          <p:sp>
            <p:nvSpPr>
              <p:cNvPr id="42" name="Oval 41"/>
              <p:cNvSpPr/>
              <p:nvPr userDrawn="1"/>
            </p:nvSpPr>
            <p:spPr>
              <a:xfrm>
                <a:off x="953427" y="5468108"/>
                <a:ext cx="310896" cy="3108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43" name="Picture 5" descr="C:\Users\yhwang\Desktop\WW Design\Multimode Icons\globe-01.png"/>
              <p:cNvPicPr>
                <a:picLocks noChangeAspect="1" noChangeArrowheads="1"/>
              </p:cNvPicPr>
              <p:nvPr userDrawn="1"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59" y="5495540"/>
                <a:ext cx="256032" cy="256032"/>
              </a:xfrm>
              <a:prstGeom prst="rect">
                <a:avLst/>
              </a:prstGeom>
              <a:noFill/>
            </p:spPr>
          </p:pic>
        </p:grpSp>
        <p:grpSp>
          <p:nvGrpSpPr>
            <p:cNvPr id="27" name="Group 255"/>
            <p:cNvGrpSpPr/>
            <p:nvPr userDrawn="1"/>
          </p:nvGrpSpPr>
          <p:grpSpPr>
            <a:xfrm>
              <a:off x="2346864" y="4891945"/>
              <a:ext cx="365760" cy="365760"/>
              <a:chOff x="2355828" y="5442941"/>
              <a:chExt cx="365760" cy="365760"/>
            </a:xfrm>
          </p:grpSpPr>
          <p:sp>
            <p:nvSpPr>
              <p:cNvPr id="40" name="Oval 39"/>
              <p:cNvSpPr/>
              <p:nvPr userDrawn="1"/>
            </p:nvSpPr>
            <p:spPr>
              <a:xfrm>
                <a:off x="2380995" y="5468108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41" name="Picture 2" descr="C:\Users\yhwang\Desktop\WW Design\Multimode Icons\chain-01.png"/>
              <p:cNvPicPr>
                <a:picLocks noChangeAspect="1" noChangeArrowheads="1"/>
              </p:cNvPicPr>
              <p:nvPr userDrawn="1"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5828" y="5442941"/>
                <a:ext cx="365760" cy="365760"/>
              </a:xfrm>
              <a:prstGeom prst="rect">
                <a:avLst/>
              </a:prstGeom>
              <a:noFill/>
            </p:spPr>
          </p:pic>
        </p:grpSp>
        <p:grpSp>
          <p:nvGrpSpPr>
            <p:cNvPr id="28" name="Group 258"/>
            <p:cNvGrpSpPr/>
            <p:nvPr userDrawn="1"/>
          </p:nvGrpSpPr>
          <p:grpSpPr>
            <a:xfrm>
              <a:off x="5227167" y="4917112"/>
              <a:ext cx="310896" cy="310896"/>
              <a:chOff x="5236131" y="5468108"/>
              <a:chExt cx="310896" cy="310896"/>
            </a:xfrm>
          </p:grpSpPr>
          <p:sp>
            <p:nvSpPr>
              <p:cNvPr id="38" name="Oval 37"/>
              <p:cNvSpPr/>
              <p:nvPr userDrawn="1"/>
            </p:nvSpPr>
            <p:spPr>
              <a:xfrm>
                <a:off x="5236131" y="5468108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39" name="Picture 38" descr="C:\Users\yhwang\Desktop\WW Design\Multimode Icons\facebook-01.png"/>
              <p:cNvPicPr>
                <a:picLocks noChangeAspect="1" noChangeArrowheads="1"/>
              </p:cNvPicPr>
              <p:nvPr userDrawn="1"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6131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Group 261"/>
            <p:cNvGrpSpPr/>
            <p:nvPr userDrawn="1"/>
          </p:nvGrpSpPr>
          <p:grpSpPr>
            <a:xfrm>
              <a:off x="4514373" y="4917112"/>
              <a:ext cx="310896" cy="310896"/>
              <a:chOff x="4523337" y="5468108"/>
              <a:chExt cx="310896" cy="310896"/>
            </a:xfrm>
          </p:grpSpPr>
          <p:sp>
            <p:nvSpPr>
              <p:cNvPr id="36" name="Oval 35"/>
              <p:cNvSpPr/>
              <p:nvPr userDrawn="1"/>
            </p:nvSpPr>
            <p:spPr>
              <a:xfrm>
                <a:off x="4523337" y="5468108"/>
                <a:ext cx="310896" cy="31089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37" name="Picture 7" descr="C:\Users\yhwang\Desktop\WW Design\Multimode Icons\server-01.png"/>
              <p:cNvPicPr>
                <a:picLocks noChangeAspect="1" noChangeArrowheads="1"/>
              </p:cNvPicPr>
              <p:nvPr userDrawn="1"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337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30" name="Group 264"/>
            <p:cNvGrpSpPr/>
            <p:nvPr userDrawn="1"/>
          </p:nvGrpSpPr>
          <p:grpSpPr>
            <a:xfrm>
              <a:off x="4870770" y="4917112"/>
              <a:ext cx="310896" cy="310896"/>
              <a:chOff x="4879734" y="5468108"/>
              <a:chExt cx="310896" cy="310896"/>
            </a:xfrm>
          </p:grpSpPr>
          <p:sp>
            <p:nvSpPr>
              <p:cNvPr id="34" name="Oval 33"/>
              <p:cNvSpPr/>
              <p:nvPr userDrawn="1"/>
            </p:nvSpPr>
            <p:spPr>
              <a:xfrm>
                <a:off x="4879734" y="5468108"/>
                <a:ext cx="310896" cy="3108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35" name="Picture 6" descr="C:\Users\yhwang\Desktop\WW Design\Multimode Icons\network-01.png"/>
              <p:cNvPicPr>
                <a:picLocks noChangeAspect="1" noChangeArrowheads="1"/>
              </p:cNvPicPr>
              <p:nvPr userDrawn="1"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9734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31" name="Group 267"/>
            <p:cNvGrpSpPr/>
            <p:nvPr userDrawn="1"/>
          </p:nvGrpSpPr>
          <p:grpSpPr>
            <a:xfrm>
              <a:off x="5940951" y="4917112"/>
              <a:ext cx="310896" cy="310896"/>
              <a:chOff x="5949915" y="5468108"/>
              <a:chExt cx="310896" cy="310896"/>
            </a:xfrm>
          </p:grpSpPr>
          <p:sp>
            <p:nvSpPr>
              <p:cNvPr id="32" name="Oval 31"/>
              <p:cNvSpPr/>
              <p:nvPr userDrawn="1"/>
            </p:nvSpPr>
            <p:spPr>
              <a:xfrm>
                <a:off x="5949915" y="5468108"/>
                <a:ext cx="310896" cy="3108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33" name="Picture 8" descr="C:\Users\yhwang\Desktop\WW Design\Multimode Icons\think_light-01.png"/>
              <p:cNvPicPr>
                <a:picLocks noChangeAspect="1" noChangeArrowheads="1"/>
              </p:cNvPicPr>
              <p:nvPr userDrawn="1"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9915" y="5468108"/>
                <a:ext cx="310896" cy="310896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187" y="2009776"/>
            <a:ext cx="6971627" cy="223153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3" y="3056111"/>
            <a:ext cx="2412866" cy="8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ori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black">
          <a:xfrm flipV="1">
            <a:off x="0" y="6306431"/>
            <a:ext cx="12192000" cy="78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27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3"/>
            <a:ext cx="12190415" cy="685710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 bwMode="gray">
          <a:xfrm>
            <a:off x="1828170" y="1519963"/>
            <a:ext cx="8535661" cy="4341742"/>
            <a:chOff x="1828170" y="1258957"/>
            <a:chExt cx="8535661" cy="4341742"/>
          </a:xfrm>
          <a:solidFill>
            <a:schemeClr val="bg1">
              <a:lumMod val="85000"/>
            </a:schemeClr>
          </a:solidFill>
        </p:grpSpPr>
        <p:sp>
          <p:nvSpPr>
            <p:cNvPr id="5" name="Freeform 9"/>
            <p:cNvSpPr>
              <a:spLocks/>
            </p:cNvSpPr>
            <p:nvPr userDrawn="1"/>
          </p:nvSpPr>
          <p:spPr bwMode="gray">
            <a:xfrm>
              <a:off x="5610226" y="4994274"/>
              <a:ext cx="974725" cy="606425"/>
            </a:xfrm>
            <a:custGeom>
              <a:avLst/>
              <a:gdLst>
                <a:gd name="T0" fmla="*/ 122 w 257"/>
                <a:gd name="T1" fmla="*/ 155 h 159"/>
                <a:gd name="T2" fmla="*/ 4 w 257"/>
                <a:gd name="T3" fmla="*/ 12 h 159"/>
                <a:gd name="T4" fmla="*/ 10 w 257"/>
                <a:gd name="T5" fmla="*/ 0 h 159"/>
                <a:gd name="T6" fmla="*/ 247 w 257"/>
                <a:gd name="T7" fmla="*/ 0 h 159"/>
                <a:gd name="T8" fmla="*/ 253 w 257"/>
                <a:gd name="T9" fmla="*/ 12 h 159"/>
                <a:gd name="T10" fmla="*/ 134 w 257"/>
                <a:gd name="T11" fmla="*/ 155 h 159"/>
                <a:gd name="T12" fmla="*/ 122 w 257"/>
                <a:gd name="T13" fmla="*/ 15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" h="159">
                  <a:moveTo>
                    <a:pt x="122" y="155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0" y="7"/>
                    <a:pt x="3" y="0"/>
                    <a:pt x="10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53" y="0"/>
                    <a:pt x="257" y="7"/>
                    <a:pt x="253" y="12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1" y="159"/>
                    <a:pt x="125" y="159"/>
                    <a:pt x="122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ounded Rectangle 7"/>
            <p:cNvSpPr/>
            <p:nvPr userDrawn="1"/>
          </p:nvSpPr>
          <p:spPr bwMode="gray">
            <a:xfrm>
              <a:off x="1828170" y="1258957"/>
              <a:ext cx="8535661" cy="3893151"/>
            </a:xfrm>
            <a:prstGeom prst="roundRect">
              <a:avLst>
                <a:gd name="adj" fmla="val 54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 userDrawn="1"/>
        </p:nvSpPr>
        <p:spPr>
          <a:xfrm>
            <a:off x="0" y="893"/>
            <a:ext cx="12188825" cy="6857107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 userDrawn="1"/>
        </p:nvGrpSpPr>
        <p:grpSpPr bwMode="gray">
          <a:xfrm>
            <a:off x="5853433" y="1260545"/>
            <a:ext cx="485134" cy="485134"/>
            <a:chOff x="5853433" y="734066"/>
            <a:chExt cx="485134" cy="485134"/>
          </a:xfrm>
        </p:grpSpPr>
        <p:sp>
          <p:nvSpPr>
            <p:cNvPr id="10" name="Oval 9"/>
            <p:cNvSpPr/>
            <p:nvPr userDrawn="1"/>
          </p:nvSpPr>
          <p:spPr bwMode="gray">
            <a:xfrm>
              <a:off x="5886450" y="767634"/>
              <a:ext cx="419098" cy="41909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dirty="0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gray">
            <a:xfrm>
              <a:off x="5853433" y="734066"/>
              <a:ext cx="485134" cy="485134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206 w 412"/>
                <a:gd name="T11" fmla="*/ 376 h 412"/>
                <a:gd name="T12" fmla="*/ 36 w 412"/>
                <a:gd name="T13" fmla="*/ 206 h 412"/>
                <a:gd name="T14" fmla="*/ 206 w 412"/>
                <a:gd name="T15" fmla="*/ 36 h 412"/>
                <a:gd name="T16" fmla="*/ 376 w 412"/>
                <a:gd name="T17" fmla="*/ 206 h 412"/>
                <a:gd name="T18" fmla="*/ 206 w 412"/>
                <a:gd name="T19" fmla="*/ 376 h 412"/>
                <a:gd name="T20" fmla="*/ 189 w 412"/>
                <a:gd name="T21" fmla="*/ 262 h 412"/>
                <a:gd name="T22" fmla="*/ 125 w 412"/>
                <a:gd name="T23" fmla="*/ 262 h 412"/>
                <a:gd name="T24" fmla="*/ 125 w 412"/>
                <a:gd name="T25" fmla="*/ 216 h 412"/>
                <a:gd name="T26" fmla="*/ 130 w 412"/>
                <a:gd name="T27" fmla="*/ 172 h 412"/>
                <a:gd name="T28" fmla="*/ 148 w 412"/>
                <a:gd name="T29" fmla="*/ 143 h 412"/>
                <a:gd name="T30" fmla="*/ 182 w 412"/>
                <a:gd name="T31" fmla="*/ 123 h 412"/>
                <a:gd name="T32" fmla="*/ 194 w 412"/>
                <a:gd name="T33" fmla="*/ 150 h 412"/>
                <a:gd name="T34" fmla="*/ 167 w 412"/>
                <a:gd name="T35" fmla="*/ 167 h 412"/>
                <a:gd name="T36" fmla="*/ 158 w 412"/>
                <a:gd name="T37" fmla="*/ 198 h 412"/>
                <a:gd name="T38" fmla="*/ 189 w 412"/>
                <a:gd name="T39" fmla="*/ 198 h 412"/>
                <a:gd name="T40" fmla="*/ 189 w 412"/>
                <a:gd name="T41" fmla="*/ 262 h 412"/>
                <a:gd name="T42" fmla="*/ 278 w 412"/>
                <a:gd name="T43" fmla="*/ 262 h 412"/>
                <a:gd name="T44" fmla="*/ 214 w 412"/>
                <a:gd name="T45" fmla="*/ 262 h 412"/>
                <a:gd name="T46" fmla="*/ 214 w 412"/>
                <a:gd name="T47" fmla="*/ 216 h 412"/>
                <a:gd name="T48" fmla="*/ 219 w 412"/>
                <a:gd name="T49" fmla="*/ 172 h 412"/>
                <a:gd name="T50" fmla="*/ 237 w 412"/>
                <a:gd name="T51" fmla="*/ 143 h 412"/>
                <a:gd name="T52" fmla="*/ 270 w 412"/>
                <a:gd name="T53" fmla="*/ 123 h 412"/>
                <a:gd name="T54" fmla="*/ 283 w 412"/>
                <a:gd name="T55" fmla="*/ 150 h 412"/>
                <a:gd name="T56" fmla="*/ 255 w 412"/>
                <a:gd name="T57" fmla="*/ 167 h 412"/>
                <a:gd name="T58" fmla="*/ 247 w 412"/>
                <a:gd name="T59" fmla="*/ 198 h 412"/>
                <a:gd name="T60" fmla="*/ 278 w 412"/>
                <a:gd name="T61" fmla="*/ 198 h 412"/>
                <a:gd name="T62" fmla="*/ 278 w 412"/>
                <a:gd name="T63" fmla="*/ 26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3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3"/>
                    <a:pt x="320" y="0"/>
                    <a:pt x="206" y="0"/>
                  </a:cubicBezTo>
                  <a:close/>
                  <a:moveTo>
                    <a:pt x="206" y="376"/>
                  </a:moveTo>
                  <a:cubicBezTo>
                    <a:pt x="112" y="376"/>
                    <a:pt x="36" y="300"/>
                    <a:pt x="36" y="206"/>
                  </a:cubicBezTo>
                  <a:cubicBezTo>
                    <a:pt x="36" y="112"/>
                    <a:pt x="112" y="36"/>
                    <a:pt x="206" y="36"/>
                  </a:cubicBezTo>
                  <a:cubicBezTo>
                    <a:pt x="300" y="36"/>
                    <a:pt x="376" y="112"/>
                    <a:pt x="376" y="206"/>
                  </a:cubicBezTo>
                  <a:cubicBezTo>
                    <a:pt x="376" y="300"/>
                    <a:pt x="300" y="376"/>
                    <a:pt x="206" y="376"/>
                  </a:cubicBezTo>
                  <a:close/>
                  <a:moveTo>
                    <a:pt x="189" y="262"/>
                  </a:moveTo>
                  <a:cubicBezTo>
                    <a:pt x="125" y="262"/>
                    <a:pt x="125" y="262"/>
                    <a:pt x="125" y="262"/>
                  </a:cubicBezTo>
                  <a:cubicBezTo>
                    <a:pt x="125" y="216"/>
                    <a:pt x="125" y="216"/>
                    <a:pt x="125" y="216"/>
                  </a:cubicBezTo>
                  <a:cubicBezTo>
                    <a:pt x="125" y="197"/>
                    <a:pt x="127" y="183"/>
                    <a:pt x="130" y="172"/>
                  </a:cubicBezTo>
                  <a:cubicBezTo>
                    <a:pt x="133" y="161"/>
                    <a:pt x="139" y="152"/>
                    <a:pt x="148" y="143"/>
                  </a:cubicBezTo>
                  <a:cubicBezTo>
                    <a:pt x="157" y="135"/>
                    <a:pt x="168" y="128"/>
                    <a:pt x="182" y="123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182" y="154"/>
                    <a:pt x="172" y="160"/>
                    <a:pt x="167" y="167"/>
                  </a:cubicBezTo>
                  <a:cubicBezTo>
                    <a:pt x="161" y="175"/>
                    <a:pt x="158" y="185"/>
                    <a:pt x="158" y="198"/>
                  </a:cubicBezTo>
                  <a:cubicBezTo>
                    <a:pt x="189" y="198"/>
                    <a:pt x="189" y="198"/>
                    <a:pt x="189" y="198"/>
                  </a:cubicBezTo>
                  <a:lnTo>
                    <a:pt x="189" y="262"/>
                  </a:lnTo>
                  <a:close/>
                  <a:moveTo>
                    <a:pt x="278" y="262"/>
                  </a:moveTo>
                  <a:cubicBezTo>
                    <a:pt x="214" y="262"/>
                    <a:pt x="214" y="262"/>
                    <a:pt x="214" y="262"/>
                  </a:cubicBezTo>
                  <a:cubicBezTo>
                    <a:pt x="214" y="216"/>
                    <a:pt x="214" y="216"/>
                    <a:pt x="214" y="216"/>
                  </a:cubicBezTo>
                  <a:cubicBezTo>
                    <a:pt x="214" y="197"/>
                    <a:pt x="215" y="182"/>
                    <a:pt x="219" y="172"/>
                  </a:cubicBezTo>
                  <a:cubicBezTo>
                    <a:pt x="222" y="161"/>
                    <a:pt x="228" y="152"/>
                    <a:pt x="237" y="143"/>
                  </a:cubicBezTo>
                  <a:cubicBezTo>
                    <a:pt x="246" y="135"/>
                    <a:pt x="257" y="128"/>
                    <a:pt x="270" y="123"/>
                  </a:cubicBezTo>
                  <a:cubicBezTo>
                    <a:pt x="283" y="150"/>
                    <a:pt x="283" y="150"/>
                    <a:pt x="283" y="150"/>
                  </a:cubicBezTo>
                  <a:cubicBezTo>
                    <a:pt x="270" y="154"/>
                    <a:pt x="261" y="160"/>
                    <a:pt x="255" y="167"/>
                  </a:cubicBezTo>
                  <a:cubicBezTo>
                    <a:pt x="250" y="175"/>
                    <a:pt x="247" y="185"/>
                    <a:pt x="247" y="198"/>
                  </a:cubicBezTo>
                  <a:cubicBezTo>
                    <a:pt x="278" y="198"/>
                    <a:pt x="278" y="198"/>
                    <a:pt x="278" y="198"/>
                  </a:cubicBezTo>
                  <a:lnTo>
                    <a:pt x="278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2" name="Straight Connector 11"/>
          <p:cNvCxnSpPr/>
          <p:nvPr userDrawn="1"/>
        </p:nvCxnSpPr>
        <p:spPr>
          <a:xfrm>
            <a:off x="2795848" y="4437853"/>
            <a:ext cx="660030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3619912" y="4738254"/>
            <a:ext cx="4952177" cy="283924"/>
            <a:chOff x="587076" y="4891945"/>
            <a:chExt cx="6379553" cy="365760"/>
          </a:xfrm>
        </p:grpSpPr>
        <p:pic>
          <p:nvPicPr>
            <p:cNvPr id="14" name="Picture 2" descr="C:\Users\kathyp\Documents\00_Brand-Resources\Multimode Elements\Multimode Icons\PNG\Multimode-Icon_HANG.png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76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kathyp\Documents\00_Brand-Resources\Multimode Elements\Multimode Icons\PNG\Multimode-Icon_HOLD.png"/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860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C:\Users\kathyp\Documents\00_Brand-Resources\Multimode Elements\Multimode Icons\PNG\Multimode-Icon_LAPTOP.png"/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8247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 descr="C:\Users\kathyp\Documents\00_Brand-Resources\Multimode Elements\Multimode Icons\PNG\Multimode-Icon_STAND.png"/>
            <p:cNvPicPr>
              <a:picLocks noChangeAspect="1" noChangeArrowheads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428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C:\Users\kathyp\Documents\00_Brand-Resources\Multimode Elements\Multimode Icons\PNG\Multimode-Icon_STAND-Tablet.png"/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212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7" descr="C:\Users\kathyp\Documents\00_Brand-Resources\Multimode Elements\Multimode Icons\PNG\Multimode-Icon_TABLE.png"/>
            <p:cNvPicPr>
              <a:picLocks noChangeAspect="1" noChangeArrowheads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599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C:\Users\kathyp\Documents\00_Brand-Resources\Multimode Elements\Multimode Icons\PNG\Multimode-Icon_TABLET.png"/>
            <p:cNvPicPr>
              <a:picLocks noChangeAspect="1" noChangeArrowheads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986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C:\Users\kathyp\Documents\00_Brand-Resources\Multimode Elements\Multimode Icons\PNG\Multimode-Icon_TENT.png"/>
            <p:cNvPicPr>
              <a:picLocks noChangeAspect="1" noChangeArrowheads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564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C:\Users\kathyp\Documents\00_Brand-Resources\Multimode Elements\Multimode Icons\PNG\Multimode-Icon_TILT.png"/>
            <p:cNvPicPr>
              <a:picLocks noChangeAspect="1" noChangeArrowheads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7348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1" descr="C:\Users\kathyp\Documents\00_Brand-Resources\Multimode Elements\Multimode Icons\PNG\Multimode-Icon_TV.png"/>
            <p:cNvPicPr>
              <a:picLocks noChangeAspect="1" noChangeArrowheads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4743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175"/>
            <p:cNvGrpSpPr/>
            <p:nvPr userDrawn="1"/>
          </p:nvGrpSpPr>
          <p:grpSpPr>
            <a:xfrm>
              <a:off x="2015634" y="4917112"/>
              <a:ext cx="310896" cy="310896"/>
              <a:chOff x="2024598" y="5468108"/>
              <a:chExt cx="310896" cy="310896"/>
            </a:xfrm>
          </p:grpSpPr>
          <p:sp>
            <p:nvSpPr>
              <p:cNvPr id="46" name="Oval 45"/>
              <p:cNvSpPr/>
              <p:nvPr userDrawn="1"/>
            </p:nvSpPr>
            <p:spPr>
              <a:xfrm>
                <a:off x="2024598" y="5468108"/>
                <a:ext cx="310896" cy="3108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 userDrawn="1"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18814" y="5509256"/>
                <a:ext cx="122464" cy="228600"/>
              </a:xfrm>
              <a:prstGeom prst="rect">
                <a:avLst/>
              </a:prstGeom>
            </p:spPr>
          </p:pic>
        </p:grpSp>
        <p:grpSp>
          <p:nvGrpSpPr>
            <p:cNvPr id="25" name="Group 178"/>
            <p:cNvGrpSpPr/>
            <p:nvPr userDrawn="1"/>
          </p:nvGrpSpPr>
          <p:grpSpPr>
            <a:xfrm>
              <a:off x="3085815" y="4917112"/>
              <a:ext cx="310896" cy="310896"/>
              <a:chOff x="3094779" y="5468108"/>
              <a:chExt cx="310896" cy="310896"/>
            </a:xfrm>
          </p:grpSpPr>
          <p:sp>
            <p:nvSpPr>
              <p:cNvPr id="44" name="Oval 43"/>
              <p:cNvSpPr/>
              <p:nvPr userDrawn="1"/>
            </p:nvSpPr>
            <p:spPr>
              <a:xfrm>
                <a:off x="3094779" y="5468108"/>
                <a:ext cx="310896" cy="31089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45" name="Picture 9" descr="C:\Users\yhwang\Desktop\WW Design\Multimode Icons\twitter-01.png"/>
              <p:cNvPicPr>
                <a:picLocks noChangeAspect="1" noChangeArrowheads="1"/>
              </p:cNvPicPr>
              <p:nvPr userDrawn="1"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4779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26" name="Group 181"/>
            <p:cNvGrpSpPr/>
            <p:nvPr userDrawn="1"/>
          </p:nvGrpSpPr>
          <p:grpSpPr>
            <a:xfrm>
              <a:off x="944463" y="4917112"/>
              <a:ext cx="310896" cy="310896"/>
              <a:chOff x="953427" y="5468108"/>
              <a:chExt cx="310896" cy="310896"/>
            </a:xfrm>
          </p:grpSpPr>
          <p:sp>
            <p:nvSpPr>
              <p:cNvPr id="42" name="Oval 41"/>
              <p:cNvSpPr/>
              <p:nvPr userDrawn="1"/>
            </p:nvSpPr>
            <p:spPr>
              <a:xfrm>
                <a:off x="953427" y="5468108"/>
                <a:ext cx="310896" cy="3108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43" name="Picture 5" descr="C:\Users\yhwang\Desktop\WW Design\Multimode Icons\globe-01.png"/>
              <p:cNvPicPr>
                <a:picLocks noChangeAspect="1" noChangeArrowheads="1"/>
              </p:cNvPicPr>
              <p:nvPr userDrawn="1"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59" y="5495540"/>
                <a:ext cx="256032" cy="256032"/>
              </a:xfrm>
              <a:prstGeom prst="rect">
                <a:avLst/>
              </a:prstGeom>
              <a:noFill/>
            </p:spPr>
          </p:pic>
        </p:grpSp>
        <p:grpSp>
          <p:nvGrpSpPr>
            <p:cNvPr id="27" name="Group 255"/>
            <p:cNvGrpSpPr/>
            <p:nvPr userDrawn="1"/>
          </p:nvGrpSpPr>
          <p:grpSpPr>
            <a:xfrm>
              <a:off x="2346864" y="4891945"/>
              <a:ext cx="365760" cy="365760"/>
              <a:chOff x="2355828" y="5442941"/>
              <a:chExt cx="365760" cy="365760"/>
            </a:xfrm>
          </p:grpSpPr>
          <p:sp>
            <p:nvSpPr>
              <p:cNvPr id="40" name="Oval 39"/>
              <p:cNvSpPr/>
              <p:nvPr userDrawn="1"/>
            </p:nvSpPr>
            <p:spPr>
              <a:xfrm>
                <a:off x="2380995" y="5468108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41" name="Picture 2" descr="C:\Users\yhwang\Desktop\WW Design\Multimode Icons\chain-01.png"/>
              <p:cNvPicPr>
                <a:picLocks noChangeAspect="1" noChangeArrowheads="1"/>
              </p:cNvPicPr>
              <p:nvPr userDrawn="1"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5828" y="5442941"/>
                <a:ext cx="365760" cy="365760"/>
              </a:xfrm>
              <a:prstGeom prst="rect">
                <a:avLst/>
              </a:prstGeom>
              <a:noFill/>
            </p:spPr>
          </p:pic>
        </p:grpSp>
        <p:grpSp>
          <p:nvGrpSpPr>
            <p:cNvPr id="28" name="Group 258"/>
            <p:cNvGrpSpPr/>
            <p:nvPr userDrawn="1"/>
          </p:nvGrpSpPr>
          <p:grpSpPr>
            <a:xfrm>
              <a:off x="5227167" y="4917112"/>
              <a:ext cx="310896" cy="310896"/>
              <a:chOff x="5236131" y="5468108"/>
              <a:chExt cx="310896" cy="310896"/>
            </a:xfrm>
          </p:grpSpPr>
          <p:sp>
            <p:nvSpPr>
              <p:cNvPr id="38" name="Oval 37"/>
              <p:cNvSpPr/>
              <p:nvPr userDrawn="1"/>
            </p:nvSpPr>
            <p:spPr>
              <a:xfrm>
                <a:off x="5236131" y="5468108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39" name="Picture 38" descr="C:\Users\yhwang\Desktop\WW Design\Multimode Icons\facebook-01.png"/>
              <p:cNvPicPr>
                <a:picLocks noChangeAspect="1" noChangeArrowheads="1"/>
              </p:cNvPicPr>
              <p:nvPr userDrawn="1"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6131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Group 261"/>
            <p:cNvGrpSpPr/>
            <p:nvPr userDrawn="1"/>
          </p:nvGrpSpPr>
          <p:grpSpPr>
            <a:xfrm>
              <a:off x="4514373" y="4917112"/>
              <a:ext cx="310896" cy="310896"/>
              <a:chOff x="4523337" y="5468108"/>
              <a:chExt cx="310896" cy="310896"/>
            </a:xfrm>
          </p:grpSpPr>
          <p:sp>
            <p:nvSpPr>
              <p:cNvPr id="36" name="Oval 35"/>
              <p:cNvSpPr/>
              <p:nvPr userDrawn="1"/>
            </p:nvSpPr>
            <p:spPr>
              <a:xfrm>
                <a:off x="4523337" y="5468108"/>
                <a:ext cx="310896" cy="31089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37" name="Picture 7" descr="C:\Users\yhwang\Desktop\WW Design\Multimode Icons\server-01.png"/>
              <p:cNvPicPr>
                <a:picLocks noChangeAspect="1" noChangeArrowheads="1"/>
              </p:cNvPicPr>
              <p:nvPr userDrawn="1"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337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30" name="Group 264"/>
            <p:cNvGrpSpPr/>
            <p:nvPr userDrawn="1"/>
          </p:nvGrpSpPr>
          <p:grpSpPr>
            <a:xfrm>
              <a:off x="4870770" y="4917112"/>
              <a:ext cx="310896" cy="310896"/>
              <a:chOff x="4879734" y="5468108"/>
              <a:chExt cx="310896" cy="310896"/>
            </a:xfrm>
          </p:grpSpPr>
          <p:sp>
            <p:nvSpPr>
              <p:cNvPr id="34" name="Oval 33"/>
              <p:cNvSpPr/>
              <p:nvPr userDrawn="1"/>
            </p:nvSpPr>
            <p:spPr>
              <a:xfrm>
                <a:off x="4879734" y="5468108"/>
                <a:ext cx="310896" cy="3108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35" name="Picture 6" descr="C:\Users\yhwang\Desktop\WW Design\Multimode Icons\network-01.png"/>
              <p:cNvPicPr>
                <a:picLocks noChangeAspect="1" noChangeArrowheads="1"/>
              </p:cNvPicPr>
              <p:nvPr userDrawn="1"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9734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31" name="Group 267"/>
            <p:cNvGrpSpPr/>
            <p:nvPr userDrawn="1"/>
          </p:nvGrpSpPr>
          <p:grpSpPr>
            <a:xfrm>
              <a:off x="5940951" y="4917112"/>
              <a:ext cx="310896" cy="310896"/>
              <a:chOff x="5949915" y="5468108"/>
              <a:chExt cx="310896" cy="310896"/>
            </a:xfrm>
          </p:grpSpPr>
          <p:sp>
            <p:nvSpPr>
              <p:cNvPr id="32" name="Oval 31"/>
              <p:cNvSpPr/>
              <p:nvPr userDrawn="1"/>
            </p:nvSpPr>
            <p:spPr>
              <a:xfrm>
                <a:off x="5949915" y="5468108"/>
                <a:ext cx="310896" cy="3108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33" name="Picture 8" descr="C:\Users\yhwang\Desktop\WW Design\Multimode Icons\think_light-01.png"/>
              <p:cNvPicPr>
                <a:picLocks noChangeAspect="1" noChangeArrowheads="1"/>
              </p:cNvPicPr>
              <p:nvPr userDrawn="1"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9915" y="5468108"/>
                <a:ext cx="310896" cy="310896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187" y="2009776"/>
            <a:ext cx="6971627" cy="223153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3" y="3056111"/>
            <a:ext cx="2412866" cy="8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s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273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 l </a:t>
            </a:r>
            <a:r>
              <a:rPr lang="en-US" err="1"/>
              <a:t>Topseller</a:t>
            </a:r>
            <a:r>
              <a:rPr lang="en-US"/>
              <a:t> Quick Reference Guide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2072-D4EA-4F17-8808-0EC30DF18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F69097-008B-4D14-9FA8-E72395AAB76C}"/>
              </a:ext>
            </a:extLst>
          </p:cNvPr>
          <p:cNvSpPr/>
          <p:nvPr userDrawn="1"/>
        </p:nvSpPr>
        <p:spPr>
          <a:xfrm>
            <a:off x="-1772" y="6396332"/>
            <a:ext cx="12190597" cy="46166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563" tIns="33281" rIns="66563" bIns="33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10"/>
          </a:p>
        </p:txBody>
      </p:sp>
    </p:spTree>
    <p:extLst>
      <p:ext uri="{BB962C8B-B14F-4D97-AF65-F5344CB8AC3E}">
        <p14:creationId xmlns:p14="http://schemas.microsoft.com/office/powerpoint/2010/main" val="1374477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ori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black">
          <a:xfrm flipV="1">
            <a:off x="0" y="6306431"/>
            <a:ext cx="12192000" cy="78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88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102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46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Station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974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39" y="6473952"/>
            <a:ext cx="3200400" cy="153888"/>
          </a:xfrm>
          <a:prstGeom prst="rect">
            <a:avLst/>
          </a:prstGeom>
        </p:spPr>
        <p:txBody>
          <a:bodyPr/>
          <a:lstStyle/>
          <a:p>
            <a:r>
              <a:rPr lang="en-US" sz="1000">
                <a:solidFill>
                  <a:srgbClr val="939598"/>
                </a:solidFill>
                <a:cs typeface="Arial" pitchFamily="34" charset="0"/>
              </a:rPr>
              <a:t>2017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5137354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s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171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3431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84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6"/>
          <p:cNvSpPr txBox="1">
            <a:spLocks/>
          </p:cNvSpPr>
          <p:nvPr userDrawn="1"/>
        </p:nvSpPr>
        <p:spPr bwMode="gray">
          <a:xfrm>
            <a:off x="1027379" y="153154"/>
            <a:ext cx="9582912" cy="85465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3" name="Title 16"/>
          <p:cNvSpPr txBox="1">
            <a:spLocks/>
          </p:cNvSpPr>
          <p:nvPr userDrawn="1"/>
        </p:nvSpPr>
        <p:spPr bwMode="gray">
          <a:xfrm>
            <a:off x="1070920" y="947814"/>
            <a:ext cx="9582912" cy="46733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2400"/>
              <a:t>Click an icon to be taken to that section.</a:t>
            </a:r>
          </a:p>
        </p:txBody>
      </p:sp>
      <p:sp>
        <p:nvSpPr>
          <p:cNvPr id="4" name="Text Placeholder 2"/>
          <p:cNvSpPr txBox="1">
            <a:spLocks/>
          </p:cNvSpPr>
          <p:nvPr userDrawn="1"/>
        </p:nvSpPr>
        <p:spPr bwMode="white">
          <a:xfrm>
            <a:off x="4857960" y="2827152"/>
            <a:ext cx="2156321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b="1" baseline="3000"/>
              <a:t>2-IN-1/TABLETS</a:t>
            </a:r>
            <a:endParaRPr lang="en-US" b="1"/>
          </a:p>
        </p:txBody>
      </p:sp>
      <p:sp>
        <p:nvSpPr>
          <p:cNvPr id="5" name="Text Placeholder 2"/>
          <p:cNvSpPr txBox="1">
            <a:spLocks/>
          </p:cNvSpPr>
          <p:nvPr userDrawn="1"/>
        </p:nvSpPr>
        <p:spPr bwMode="white">
          <a:xfrm>
            <a:off x="7412727" y="2827152"/>
            <a:ext cx="1401184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DESKTOPS</a:t>
            </a:r>
            <a:endParaRPr lang="en-US" b="1"/>
          </a:p>
        </p:txBody>
      </p:sp>
      <p:sp>
        <p:nvSpPr>
          <p:cNvPr id="6" name="Text Placeholder 2"/>
          <p:cNvSpPr txBox="1">
            <a:spLocks/>
          </p:cNvSpPr>
          <p:nvPr userDrawn="1"/>
        </p:nvSpPr>
        <p:spPr bwMode="white">
          <a:xfrm>
            <a:off x="429734" y="4682342"/>
            <a:ext cx="209753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WORKSTATIONS</a:t>
            </a:r>
            <a:endParaRPr lang="en-US" b="1"/>
          </a:p>
        </p:txBody>
      </p:sp>
      <p:sp>
        <p:nvSpPr>
          <p:cNvPr id="7" name="Text Placeholder 2"/>
          <p:cNvSpPr txBox="1">
            <a:spLocks/>
          </p:cNvSpPr>
          <p:nvPr userDrawn="1"/>
        </p:nvSpPr>
        <p:spPr bwMode="white">
          <a:xfrm>
            <a:off x="3111353" y="2827152"/>
            <a:ext cx="1225827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LAPTOPS</a:t>
            </a:r>
            <a:endParaRPr lang="en-US" b="1"/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777" y="1958038"/>
            <a:ext cx="784310" cy="78431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372" y="1966948"/>
            <a:ext cx="792581" cy="792581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326" y="3829174"/>
            <a:ext cx="774700" cy="774700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225" y="2051318"/>
            <a:ext cx="767229" cy="767229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 userDrawn="1"/>
        </p:nvSpPr>
        <p:spPr bwMode="white">
          <a:xfrm>
            <a:off x="5248791" y="4683776"/>
            <a:ext cx="1447269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MONITORS</a:t>
            </a:r>
            <a:endParaRPr lang="en-US" b="1"/>
          </a:p>
        </p:txBody>
      </p:sp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269" y="3829174"/>
            <a:ext cx="765059" cy="765059"/>
          </a:xfrm>
          <a:prstGeom prst="rect">
            <a:avLst/>
          </a:prstGeom>
        </p:spPr>
      </p:pic>
      <p:sp>
        <p:nvSpPr>
          <p:cNvPr id="14" name="Text Placeholder 2"/>
          <p:cNvSpPr txBox="1">
            <a:spLocks/>
          </p:cNvSpPr>
          <p:nvPr userDrawn="1"/>
        </p:nvSpPr>
        <p:spPr bwMode="white">
          <a:xfrm>
            <a:off x="7217995" y="4683776"/>
            <a:ext cx="1834755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ACCESSORIES</a:t>
            </a:r>
            <a:endParaRPr lang="en-US" b="1"/>
          </a:p>
        </p:txBody>
      </p:sp>
      <p:pic>
        <p:nvPicPr>
          <p:cNvPr id="15" name="Picture 1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814" y="3829175"/>
            <a:ext cx="774700" cy="774700"/>
          </a:xfrm>
          <a:prstGeom prst="rect">
            <a:avLst/>
          </a:prstGeom>
        </p:spPr>
      </p:pic>
      <p:sp>
        <p:nvSpPr>
          <p:cNvPr id="16" name="Text Placeholder 2"/>
          <p:cNvSpPr txBox="1">
            <a:spLocks/>
          </p:cNvSpPr>
          <p:nvPr userDrawn="1"/>
        </p:nvSpPr>
        <p:spPr bwMode="white">
          <a:xfrm>
            <a:off x="855287" y="2859810"/>
            <a:ext cx="1525963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spcBef>
                <a:spcPts val="0"/>
              </a:spcBef>
            </a:pPr>
            <a:r>
              <a:rPr lang="en-US" b="1" baseline="3000"/>
              <a:t>EDUCATION</a:t>
            </a:r>
            <a:endParaRPr lang="en-US" b="1"/>
          </a:p>
        </p:txBody>
      </p:sp>
      <p:pic>
        <p:nvPicPr>
          <p:cNvPr id="17" name="Picture 16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125" y="2023353"/>
            <a:ext cx="784310" cy="784310"/>
          </a:xfrm>
          <a:prstGeom prst="rect">
            <a:avLst/>
          </a:prstGeom>
        </p:spPr>
      </p:pic>
      <p:sp>
        <p:nvSpPr>
          <p:cNvPr id="18" name="Text Placeholder 2"/>
          <p:cNvSpPr txBox="1">
            <a:spLocks/>
          </p:cNvSpPr>
          <p:nvPr userDrawn="1"/>
        </p:nvSpPr>
        <p:spPr bwMode="white">
          <a:xfrm>
            <a:off x="895350" y="3121066"/>
            <a:ext cx="144780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spcBef>
                <a:spcPts val="0"/>
              </a:spcBef>
            </a:pPr>
            <a:r>
              <a:rPr lang="en-US" b="1" baseline="3000"/>
              <a:t>PORTFOLIO</a:t>
            </a:r>
            <a:endParaRPr lang="en-US" b="1"/>
          </a:p>
        </p:txBody>
      </p:sp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181" y="2019424"/>
            <a:ext cx="774700" cy="774700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795" y="3814053"/>
            <a:ext cx="784310" cy="784310"/>
          </a:xfrm>
          <a:prstGeom prst="rect">
            <a:avLst/>
          </a:prstGeom>
        </p:spPr>
      </p:pic>
      <p:sp>
        <p:nvSpPr>
          <p:cNvPr id="21" name="Text Placeholder 2"/>
          <p:cNvSpPr txBox="1">
            <a:spLocks/>
          </p:cNvSpPr>
          <p:nvPr userDrawn="1"/>
        </p:nvSpPr>
        <p:spPr bwMode="white">
          <a:xfrm>
            <a:off x="2715734" y="4891892"/>
            <a:ext cx="209753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WORKSTATIONS</a:t>
            </a:r>
            <a:endParaRPr lang="en-US" b="1"/>
          </a:p>
        </p:txBody>
      </p:sp>
      <p:sp>
        <p:nvSpPr>
          <p:cNvPr id="22" name="Text Placeholder 2"/>
          <p:cNvSpPr txBox="1">
            <a:spLocks/>
          </p:cNvSpPr>
          <p:nvPr userDrawn="1"/>
        </p:nvSpPr>
        <p:spPr bwMode="white">
          <a:xfrm>
            <a:off x="3214320" y="4634717"/>
            <a:ext cx="1113168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MOBILE</a:t>
            </a:r>
            <a:endParaRPr lang="en-US" b="1"/>
          </a:p>
        </p:txBody>
      </p:sp>
      <p:sp>
        <p:nvSpPr>
          <p:cNvPr id="23" name="Text Placeholder 2"/>
          <p:cNvSpPr txBox="1">
            <a:spLocks/>
          </p:cNvSpPr>
          <p:nvPr userDrawn="1"/>
        </p:nvSpPr>
        <p:spPr bwMode="white">
          <a:xfrm>
            <a:off x="9432026" y="2827152"/>
            <a:ext cx="1693173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ALL-IN-ONES</a:t>
            </a:r>
            <a:endParaRPr lang="en-US" b="1"/>
          </a:p>
        </p:txBody>
      </p:sp>
      <p:sp>
        <p:nvSpPr>
          <p:cNvPr id="24" name="Text Placeholder 2"/>
          <p:cNvSpPr txBox="1">
            <a:spLocks/>
          </p:cNvSpPr>
          <p:nvPr userDrawn="1"/>
        </p:nvSpPr>
        <p:spPr bwMode="white">
          <a:xfrm>
            <a:off x="9540815" y="4694662"/>
            <a:ext cx="1405164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SERVICES</a:t>
            </a:r>
            <a:endParaRPr lang="en-US" b="1"/>
          </a:p>
        </p:txBody>
      </p:sp>
      <p:pic>
        <p:nvPicPr>
          <p:cNvPr id="25" name="Picture 24" descr="shield-services2.emf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0956" y="3837811"/>
            <a:ext cx="767307" cy="77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45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977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 l </a:t>
            </a:r>
            <a:r>
              <a:rPr lang="en-US" err="1"/>
              <a:t>Topseller</a:t>
            </a:r>
            <a:r>
              <a:rPr lang="en-US"/>
              <a:t> Quick Reference Guide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2072-D4EA-4F17-8808-0EC30DF18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F69097-008B-4D14-9FA8-E72395AAB76C}"/>
              </a:ext>
            </a:extLst>
          </p:cNvPr>
          <p:cNvSpPr/>
          <p:nvPr userDrawn="1"/>
        </p:nvSpPr>
        <p:spPr>
          <a:xfrm>
            <a:off x="-1772" y="6396332"/>
            <a:ext cx="12190597" cy="46166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563" tIns="33281" rIns="66563" bIns="33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10"/>
          </a:p>
        </p:txBody>
      </p:sp>
    </p:spTree>
    <p:extLst>
      <p:ext uri="{BB962C8B-B14F-4D97-AF65-F5344CB8AC3E}">
        <p14:creationId xmlns:p14="http://schemas.microsoft.com/office/powerpoint/2010/main" val="21574888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0697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Station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021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2" cy="6857107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048256"/>
            <a:ext cx="8723376" cy="1581912"/>
          </a:xfrm>
          <a:prstGeom prst="rect">
            <a:avLst/>
          </a:prstGeom>
        </p:spPr>
        <p:txBody>
          <a:bodyPr lIns="0" tIns="60949" rIns="121899" bIns="60949" anchor="b" anchorCtr="0"/>
          <a:lstStyle>
            <a:lvl1pPr marL="0" algn="l" defTabSz="1218621" rtl="0" eaLnBrk="1" latinLnBrk="0" hangingPunct="1">
              <a:lnSpc>
                <a:spcPts val="5798"/>
              </a:lnSpc>
              <a:spcBef>
                <a:spcPct val="0"/>
              </a:spcBef>
              <a:buNone/>
              <a:defRPr lang="en-US" sz="5998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text, two lines maximum</a:t>
            </a:r>
          </a:p>
        </p:txBody>
      </p:sp>
      <p:sp>
        <p:nvSpPr>
          <p:cNvPr id="5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8640" y="3927143"/>
            <a:ext cx="8714232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6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399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placeholder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48640" y="4453467"/>
            <a:ext cx="6409944" cy="512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3" y="3056112"/>
            <a:ext cx="2412866" cy="8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2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s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8170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3065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39" y="6473952"/>
            <a:ext cx="3200400" cy="153888"/>
          </a:xfrm>
          <a:prstGeom prst="rect">
            <a:avLst/>
          </a:prstGeom>
        </p:spPr>
        <p:txBody>
          <a:bodyPr/>
          <a:lstStyle/>
          <a:p>
            <a:r>
              <a:rPr lang="en-US" sz="1000">
                <a:solidFill>
                  <a:srgbClr val="939598"/>
                </a:solidFill>
                <a:cs typeface="Arial" pitchFamily="34" charset="0"/>
              </a:rPr>
              <a:t>2017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6534232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Station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1183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Station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26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s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2737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0037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Station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4378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39" y="6473952"/>
            <a:ext cx="3200400" cy="153888"/>
          </a:xfrm>
          <a:prstGeom prst="rect">
            <a:avLst/>
          </a:prstGeom>
        </p:spPr>
        <p:txBody>
          <a:bodyPr/>
          <a:lstStyle/>
          <a:p>
            <a:r>
              <a:rPr lang="en-US" sz="1000" dirty="0">
                <a:solidFill>
                  <a:srgbClr val="939598"/>
                </a:solidFill>
                <a:cs typeface="Arial" pitchFamily="34" charset="0"/>
              </a:rPr>
              <a:t>2017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6600876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35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41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74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Centre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74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Centre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416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3.e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5.xml"/><Relationship Id="rId6" Type="http://schemas.openxmlformats.org/officeDocument/2006/relationships/slide" Target="../slides/slide3.xml"/><Relationship Id="rId5" Type="http://schemas.openxmlformats.org/officeDocument/2006/relationships/image" Target="../media/image24.png"/><Relationship Id="rId4" Type="http://schemas.openxmlformats.org/officeDocument/2006/relationships/image" Target="../media/image36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37.jpeg"/><Relationship Id="rId4" Type="http://schemas.openxmlformats.org/officeDocument/2006/relationships/image" Target="../media/image33.em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heme" Target="../theme/theme12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emf"/><Relationship Id="rId5" Type="http://schemas.openxmlformats.org/officeDocument/2006/relationships/slide" Target="../slides/slide3.xml"/><Relationship Id="rId4" Type="http://schemas.openxmlformats.org/officeDocument/2006/relationships/image" Target="../media/image3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" Target="../slides/slide3.xml"/><Relationship Id="rId5" Type="http://schemas.openxmlformats.org/officeDocument/2006/relationships/image" Target="../media/image58.jpe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4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emf"/><Relationship Id="rId5" Type="http://schemas.openxmlformats.org/officeDocument/2006/relationships/slide" Target="../slides/slide3.xml"/><Relationship Id="rId4" Type="http://schemas.openxmlformats.org/officeDocument/2006/relationships/image" Target="../media/image58.jpe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emf"/><Relationship Id="rId4" Type="http://schemas.openxmlformats.org/officeDocument/2006/relationships/slide" Target="../slides/slide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3.jpeg"/><Relationship Id="rId7" Type="http://schemas.openxmlformats.org/officeDocument/2006/relationships/slide" Target="../slides/slide22.xml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32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33.emf"/><Relationship Id="rId5" Type="http://schemas.openxmlformats.org/officeDocument/2006/relationships/slideLayout" Target="../slideLayouts/slideLayout29.xml"/><Relationship Id="rId10" Type="http://schemas.openxmlformats.org/officeDocument/2006/relationships/slide" Target="../slides/slide2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35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7.xm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jpeg"/><Relationship Id="rId5" Type="http://schemas.openxmlformats.org/officeDocument/2006/relationships/image" Target="../media/image3.jpeg"/><Relationship Id="rId4" Type="http://schemas.openxmlformats.org/officeDocument/2006/relationships/theme" Target="../theme/theme18.xml"/><Relationship Id="rId9" Type="http://schemas.openxmlformats.org/officeDocument/2006/relationships/image" Target="../media/image33.emf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slideLayout" Target="../slideLayouts/slideLayout37.xml"/><Relationship Id="rId7" Type="http://schemas.openxmlformats.org/officeDocument/2006/relationships/slide" Target="../slides/slide2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5" Type="http://schemas.openxmlformats.org/officeDocument/2006/relationships/image" Target="../media/image36.jpeg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5" Type="http://schemas.openxmlformats.org/officeDocument/2006/relationships/image" Target="../media/image33.emf"/><Relationship Id="rId4" Type="http://schemas.openxmlformats.org/officeDocument/2006/relationships/slide" Target="../slides/slide27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4.png"/><Relationship Id="rId5" Type="http://schemas.openxmlformats.org/officeDocument/2006/relationships/image" Target="../media/image33.emf"/><Relationship Id="rId4" Type="http://schemas.openxmlformats.org/officeDocument/2006/relationships/slide" Target="../slides/slide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2.xml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1.wdp"/><Relationship Id="rId5" Type="http://schemas.openxmlformats.org/officeDocument/2006/relationships/image" Target="../media/image32.jpeg"/><Relationship Id="rId10" Type="http://schemas.openxmlformats.org/officeDocument/2006/relationships/hyperlink" Target="http://www.lenovopartnernetwork.com/ca/topsellerguide" TargetMode="External"/><Relationship Id="rId4" Type="http://schemas.openxmlformats.org/officeDocument/2006/relationships/theme" Target="../theme/theme22.xml"/><Relationship Id="rId9" Type="http://schemas.openxmlformats.org/officeDocument/2006/relationships/image" Target="../media/image33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3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6" Type="http://schemas.openxmlformats.org/officeDocument/2006/relationships/slide" Target="../slides/slide3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.jpeg"/><Relationship Id="rId10" Type="http://schemas.openxmlformats.org/officeDocument/2006/relationships/image" Target="../media/image33.emf"/><Relationship Id="rId4" Type="http://schemas.openxmlformats.org/officeDocument/2006/relationships/theme" Target="../theme/theme4.xml"/><Relationship Id="rId9" Type="http://schemas.openxmlformats.org/officeDocument/2006/relationships/slide" Target="../slides/slide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jpeg"/><Relationship Id="rId5" Type="http://schemas.openxmlformats.org/officeDocument/2006/relationships/image" Target="../media/image33.emf"/><Relationship Id="rId4" Type="http://schemas.openxmlformats.org/officeDocument/2006/relationships/slide" Target="../slides/slide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33.emf"/><Relationship Id="rId4" Type="http://schemas.openxmlformats.org/officeDocument/2006/relationships/slide" Target="../slides/slide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jpeg"/><Relationship Id="rId5" Type="http://schemas.openxmlformats.org/officeDocument/2006/relationships/image" Target="../media/image3.jpeg"/><Relationship Id="rId4" Type="http://schemas.openxmlformats.org/officeDocument/2006/relationships/theme" Target="../theme/theme8.xml"/><Relationship Id="rId9" Type="http://schemas.openxmlformats.org/officeDocument/2006/relationships/image" Target="../media/image33.emf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emf"/><Relationship Id="rId5" Type="http://schemas.openxmlformats.org/officeDocument/2006/relationships/slide" Target="../slides/slide3.xml"/><Relationship Id="rId4" Type="http://schemas.openxmlformats.org/officeDocument/2006/relationships/image" Target="../media/image2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02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5" cy="6857107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black">
          <a:xfrm flipV="1">
            <a:off x="0" y="6306431"/>
            <a:ext cx="12192000" cy="551568"/>
          </a:xfrm>
          <a:prstGeom prst="rect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rgbClr val="FF85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828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5" name="Picture 24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03015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487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788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4336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5" cy="6857107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487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788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57837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31" r:id="rId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hinkpad-11e+ThinkPad-Yoga-lifestyle-01-lores.jpg"/>
          <p:cNvPicPr>
            <a:picLocks noChangeAspect="1"/>
          </p:cNvPicPr>
          <p:nvPr userDrawn="1"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-3177" y="0"/>
            <a:ext cx="12192002" cy="12954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48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3138" y="428045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6739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49" r:id="rId2"/>
    <p:sldLayoutId id="2147483773" r:id="rId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5" cy="6857107"/>
          </a:xfrm>
          <a:prstGeom prst="rect">
            <a:avLst/>
          </a:prstGeom>
        </p:spPr>
      </p:pic>
      <p:pic>
        <p:nvPicPr>
          <p:cNvPr id="25" name="Picture 24" descr="Thinkpad-11e+ThinkPad-Yoga-lifestyle-01-lores.jpg"/>
          <p:cNvPicPr>
            <a:picLocks noChangeAspect="1"/>
          </p:cNvPicPr>
          <p:nvPr userDrawn="1"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-3177" y="0"/>
            <a:ext cx="12192002" cy="1295400"/>
          </a:xfrm>
          <a:prstGeom prst="rect">
            <a:avLst/>
          </a:prstGeom>
        </p:spPr>
      </p:pic>
      <p:pic>
        <p:nvPicPr>
          <p:cNvPr id="13" name="Picture 12" descr="Thinkpad-11e+ThinkPad-Yoga-lifestyle-01-lores.jpg"/>
          <p:cNvPicPr>
            <a:picLocks noChangeAspect="1"/>
          </p:cNvPicPr>
          <p:nvPr userDrawn="1"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-3177" y="0"/>
            <a:ext cx="12192002" cy="12954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48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3138" y="428045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01883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5" cy="685710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3" name="Picture 22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57680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5" cy="6857107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 bwMode="black">
          <a:xfrm flipV="1">
            <a:off x="-3175" y="6309199"/>
            <a:ext cx="12192000" cy="54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2" name="Rectangle 11"/>
          <p:cNvSpPr/>
          <p:nvPr userDrawn="1"/>
        </p:nvSpPr>
        <p:spPr bwMode="black">
          <a:xfrm>
            <a:off x="0" y="6387399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82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6954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51569"/>
          </a:xfrm>
          <a:prstGeom prst="rect">
            <a:avLst/>
          </a:prstGeom>
          <a:solidFill>
            <a:srgbClr val="00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10" action="ppaction://hlinksldjump"/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77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93"/>
            <a:ext cx="12190415" cy="6857107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black">
          <a:xfrm flipV="1">
            <a:off x="0" y="6306431"/>
            <a:ext cx="12192000" cy="551568"/>
          </a:xfrm>
          <a:prstGeom prst="rect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799">
              <a:solidFill>
                <a:srgbClr val="FF85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3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799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5"/>
            <a:ext cx="12190412" cy="12828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6" y="428044"/>
            <a:ext cx="1283731" cy="4276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1720995" y="6387401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4" name="Rectangle 23"/>
          <p:cNvSpPr/>
          <p:nvPr userDrawn="1"/>
        </p:nvSpPr>
        <p:spPr>
          <a:xfrm>
            <a:off x="11720995" y="6475215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45140" y="6452362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  <p:pic>
        <p:nvPicPr>
          <p:cNvPr id="25" name="Picture 24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71"/>
            <a:ext cx="302326" cy="26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</p:sldLayoutIdLst>
  <p:hf sldNum="0" hdr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 bwMode="black">
          <a:xfrm flipV="1">
            <a:off x="0" y="6306431"/>
            <a:ext cx="12192000" cy="551568"/>
          </a:xfrm>
          <a:prstGeom prst="rect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799">
              <a:solidFill>
                <a:srgbClr val="FF85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3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799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5"/>
            <a:ext cx="12190412" cy="12828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6" y="428044"/>
            <a:ext cx="1283731" cy="4276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1720995" y="6387401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4" name="Rectangle 23"/>
          <p:cNvSpPr/>
          <p:nvPr userDrawn="1"/>
        </p:nvSpPr>
        <p:spPr>
          <a:xfrm>
            <a:off x="11720995" y="6475215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45140" y="6452362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  <p:pic>
        <p:nvPicPr>
          <p:cNvPr id="27" name="Picture 26">
            <a:hlinkClick r:id="rId7" action="ppaction://hlinksldjump"/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71"/>
            <a:ext cx="302326" cy="26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</p:sldLayoutIdLst>
  <p:hf sldNum="0" hdr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2" cy="68571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 bwMode="black">
          <a:xfrm flipV="1">
            <a:off x="-3175" y="6309198"/>
            <a:ext cx="12192000" cy="546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2" name="Rectangle 11"/>
          <p:cNvSpPr/>
          <p:nvPr userDrawn="1"/>
        </p:nvSpPr>
        <p:spPr bwMode="black">
          <a:xfrm>
            <a:off x="0" y="6387399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3543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2"/>
            <a:ext cx="12192000" cy="551569"/>
          </a:xfrm>
          <a:prstGeom prst="rect">
            <a:avLst/>
          </a:prstGeom>
          <a:solidFill>
            <a:srgbClr val="00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799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3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799"/>
          </a:p>
        </p:txBody>
      </p:sp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71"/>
            <a:ext cx="302326" cy="261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6" y="428044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5" y="6387401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4" name="Rectangle 23"/>
          <p:cNvSpPr/>
          <p:nvPr userDrawn="1"/>
        </p:nvSpPr>
        <p:spPr>
          <a:xfrm>
            <a:off x="11720995" y="6475215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45140" y="6452362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43146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hf sldNum="0" hdr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2"/>
            <a:ext cx="12192000" cy="551569"/>
          </a:xfrm>
          <a:prstGeom prst="rect">
            <a:avLst/>
          </a:prstGeom>
          <a:solidFill>
            <a:srgbClr val="00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799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3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799"/>
          </a:p>
        </p:txBody>
      </p:sp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71"/>
            <a:ext cx="302326" cy="261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6" y="428044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5" y="6387401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4" name="Rectangle 23"/>
          <p:cNvSpPr/>
          <p:nvPr userDrawn="1"/>
        </p:nvSpPr>
        <p:spPr>
          <a:xfrm>
            <a:off x="11720995" y="6475215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45140" y="6452362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59181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hf sldNum="0" hdr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 bwMode="black">
          <a:xfrm flipV="1">
            <a:off x="-3175" y="6309199"/>
            <a:ext cx="12192000" cy="54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2" name="Rectangle 11"/>
          <p:cNvSpPr/>
          <p:nvPr userDrawn="1"/>
        </p:nvSpPr>
        <p:spPr bwMode="black">
          <a:xfrm>
            <a:off x="0" y="6387399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82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4842933" y="6498527"/>
            <a:ext cx="6087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Download the latest </a:t>
            </a:r>
            <a:r>
              <a:rPr lang="en-US" sz="1100" b="0" i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1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Guide at </a:t>
            </a:r>
            <a:r>
              <a:rPr lang="en-US" sz="1100" b="0" i="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  <a:hlinkClick r:id="rId10"/>
              </a:rPr>
              <a:t>www.lenovopartnernetwork.com/ca/topsellerguide</a:t>
            </a:r>
            <a:r>
              <a:rPr lang="en-US" sz="1100" b="0" i="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922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 bwMode="black">
          <a:xfrm flipV="1">
            <a:off x="-3175" y="6309198"/>
            <a:ext cx="12192000" cy="5460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2" name="Rectangle 11"/>
          <p:cNvSpPr/>
          <p:nvPr userDrawn="1"/>
        </p:nvSpPr>
        <p:spPr bwMode="black">
          <a:xfrm>
            <a:off x="0" y="6387399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82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43464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5" cy="6857107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 bwMode="black">
          <a:xfrm flipV="1">
            <a:off x="-3175" y="6309199"/>
            <a:ext cx="12192000" cy="54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2" name="Rectangle 11"/>
          <p:cNvSpPr/>
          <p:nvPr userDrawn="1"/>
        </p:nvSpPr>
        <p:spPr bwMode="black">
          <a:xfrm>
            <a:off x="0" y="6387399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82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>
            <a:hlinkClick r:id="rId9" action="ppaction://hlinksldjump"/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16136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46" r:id="rId2"/>
    <p:sldLayoutId id="2147483747" r:id="rId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 bwMode="black">
          <a:xfrm flipV="1">
            <a:off x="3175" y="6309200"/>
            <a:ext cx="12192000" cy="5460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94543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5" cy="6857107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 bwMode="black">
          <a:xfrm flipV="1">
            <a:off x="-3175" y="6305212"/>
            <a:ext cx="12192000" cy="5527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67658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51569"/>
          </a:xfrm>
          <a:prstGeom prst="rect">
            <a:avLst/>
          </a:prstGeom>
          <a:solidFill>
            <a:srgbClr val="00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823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5" cy="68571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51569"/>
          </a:xfrm>
          <a:prstGeom prst="rect">
            <a:avLst/>
          </a:prstGeom>
          <a:solidFill>
            <a:srgbClr val="00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95643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35" r:id="rId2"/>
    <p:sldLayoutId id="2147483738" r:id="rId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 bwMode="black">
          <a:xfrm flipV="1">
            <a:off x="0" y="6306431"/>
            <a:ext cx="12192000" cy="551568"/>
          </a:xfrm>
          <a:prstGeom prst="rect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rgbClr val="FF85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828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7" name="Picture 26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2953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Relationship Id="rId9" Type="http://schemas.openxmlformats.org/officeDocument/2006/relationships/image" Target="../media/image1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emf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7.png"/><Relationship Id="rId5" Type="http://schemas.openxmlformats.org/officeDocument/2006/relationships/image" Target="../media/image27.emf"/><Relationship Id="rId4" Type="http://schemas.openxmlformats.org/officeDocument/2006/relationships/image" Target="../media/image1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slide" Target="slide25.xml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27.emf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1.png"/><Relationship Id="rId4" Type="http://schemas.openxmlformats.org/officeDocument/2006/relationships/hyperlink" Target="https://smartfind.lenovo.com/#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emf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upload.wikimedia.org/wikipedia/commons/thumb/f/fd/Maple_Leaf.svg/2000px-Maple_Leaf.svg.png">
            <a:extLst>
              <a:ext uri="{FF2B5EF4-FFF2-40B4-BE49-F238E27FC236}">
                <a16:creationId xmlns:a16="http://schemas.microsoft.com/office/drawing/2014/main" id="{862F2BB3-AD03-466C-8F3C-4F22DE75C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311" y="4061783"/>
            <a:ext cx="1487047" cy="151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48640" y="2645156"/>
            <a:ext cx="8723376" cy="1581912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TOPSELLER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QUICK REFERENCE GUIDE</a:t>
            </a:r>
            <a:br>
              <a:rPr lang="en-US" sz="4800" dirty="0">
                <a:solidFill>
                  <a:schemeClr val="bg1"/>
                </a:solidFill>
              </a:rPr>
            </a:br>
            <a:endParaRPr lang="en-US" sz="4400" i="1" dirty="0">
              <a:solidFill>
                <a:schemeClr val="bg1"/>
              </a:solidFill>
            </a:endParaRPr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>
          <a:xfrm>
            <a:off x="548640" y="4524043"/>
            <a:ext cx="8714232" cy="457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Canada  | March 2023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520065" y="5688542"/>
            <a:ext cx="6409944" cy="51206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V1 2023</a:t>
            </a:r>
          </a:p>
        </p:txBody>
      </p:sp>
    </p:spTree>
    <p:extLst>
      <p:ext uri="{BB962C8B-B14F-4D97-AF65-F5344CB8AC3E}">
        <p14:creationId xmlns:p14="http://schemas.microsoft.com/office/powerpoint/2010/main" val="326717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6B7944E9-89E2-4BD8-83D8-5D7C402BE585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LENOVO TOPSELLER NOTEBOOKS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41A124-1C3D-4650-999E-F2D3FCD46E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ED11FC-5335-4B82-B3EA-C03D5FA64B2F}"/>
              </a:ext>
            </a:extLst>
          </p:cNvPr>
          <p:cNvSpPr txBox="1"/>
          <p:nvPr/>
        </p:nvSpPr>
        <p:spPr>
          <a:xfrm>
            <a:off x="2035480" y="1949499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Lenovo V14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35B7DE-AB2D-42B0-BE80-425AB211E86D}"/>
              </a:ext>
            </a:extLst>
          </p:cNvPr>
          <p:cNvSpPr txBox="1"/>
          <p:nvPr/>
        </p:nvSpPr>
        <p:spPr>
          <a:xfrm>
            <a:off x="2223371" y="5692204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Lenovo V15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CCCB5D-6461-406C-A941-EF80F70CF277}"/>
              </a:ext>
            </a:extLst>
          </p:cNvPr>
          <p:cNvSpPr txBox="1"/>
          <p:nvPr/>
        </p:nvSpPr>
        <p:spPr>
          <a:xfrm>
            <a:off x="6638348" y="1995665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ThinkBook 13s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7A9F04-E64C-46DE-87F0-E29464C37F88}"/>
              </a:ext>
            </a:extLst>
          </p:cNvPr>
          <p:cNvSpPr txBox="1"/>
          <p:nvPr/>
        </p:nvSpPr>
        <p:spPr>
          <a:xfrm>
            <a:off x="7330732" y="5867980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ThinkBook 14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CAC30E-575D-45FA-9D68-736EB073DE18}"/>
              </a:ext>
            </a:extLst>
          </p:cNvPr>
          <p:cNvSpPr txBox="1"/>
          <p:nvPr/>
        </p:nvSpPr>
        <p:spPr>
          <a:xfrm>
            <a:off x="10890497" y="3874776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ThinkBook 15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0697066-A023-41A9-8046-0B31528D89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669" y="1586755"/>
            <a:ext cx="2270178" cy="17070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10478DC-059F-454A-B80F-BE0000F554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169" y="4011595"/>
            <a:ext cx="2536539" cy="18536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BC9AFE9-8D6D-4EF6-8ADD-59EB9C3704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182" y="1566988"/>
            <a:ext cx="3472170" cy="25794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CA2DB15-C6A6-48C6-AA9B-15E94798F6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23" t="6048" r="14089" b="5852"/>
          <a:stretch/>
        </p:blipFill>
        <p:spPr>
          <a:xfrm>
            <a:off x="2344846" y="3293840"/>
            <a:ext cx="3348277" cy="3014639"/>
          </a:xfrm>
          <a:prstGeom prst="rect">
            <a:avLst/>
          </a:prstGeom>
        </p:spPr>
      </p:pic>
      <p:pic>
        <p:nvPicPr>
          <p:cNvPr id="37" name="Picture 36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A0575AC9-9287-48FF-A433-BC9554F68F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603" y="1642738"/>
            <a:ext cx="2048768" cy="15816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724D42-6D93-6ED8-2904-430D1B502F15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1 OF 3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823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AFC99DC-0A94-4331-9F9E-E851BE5C3A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C1FD9D-D4A9-5F22-4000-05F2BD59341B}"/>
              </a:ext>
            </a:extLst>
          </p:cNvPr>
          <p:cNvSpPr txBox="1"/>
          <p:nvPr/>
        </p:nvSpPr>
        <p:spPr>
          <a:xfrm>
            <a:off x="1051482" y="228601"/>
            <a:ext cx="6035118" cy="86176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 Series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D8EAABE-DC94-089B-3354-EAD1A6CC5C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136013"/>
              </p:ext>
            </p:extLst>
          </p:nvPr>
        </p:nvGraphicFramePr>
        <p:xfrm>
          <a:off x="7189186" y="1917149"/>
          <a:ext cx="1604585" cy="2511412"/>
        </p:xfrm>
        <a:graphic>
          <a:graphicData uri="http://schemas.openxmlformats.org/drawingml/2006/table">
            <a:tbl>
              <a:tblPr firstRow="1"/>
              <a:tblGrid>
                <a:gridCol w="275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7911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V14 G3 --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3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82TS005QUS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2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82TS005PCA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4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4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4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9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90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WLAN-BT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1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8522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984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615A2BA-3AFC-494D-8086-CD9ED41FAB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250698"/>
              </p:ext>
            </p:extLst>
          </p:nvPr>
        </p:nvGraphicFramePr>
        <p:xfrm>
          <a:off x="8793771" y="1917150"/>
          <a:ext cx="1604585" cy="2514900"/>
        </p:xfrm>
        <a:graphic>
          <a:graphicData uri="http://schemas.openxmlformats.org/drawingml/2006/table">
            <a:tbl>
              <a:tblPr firstRow="1"/>
              <a:tblGrid>
                <a:gridCol w="275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2977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V15 G3 --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82TV001QUS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2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82TV001RCA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9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13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9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51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WLAN-BT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467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729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85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CAE6036-671A-C18F-AF5A-7BD46F4509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705872"/>
              </p:ext>
            </p:extLst>
          </p:nvPr>
        </p:nvGraphicFramePr>
        <p:xfrm>
          <a:off x="10398356" y="1917149"/>
          <a:ext cx="1604585" cy="2511412"/>
        </p:xfrm>
        <a:graphic>
          <a:graphicData uri="http://schemas.openxmlformats.org/drawingml/2006/table">
            <a:tbl>
              <a:tblPr firstRow="1"/>
              <a:tblGrid>
                <a:gridCol w="275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7911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V15 G3 --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$909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3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82TT005GUS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2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82TT005HCA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4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4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4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9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90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WLAN-BT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1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8522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984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FC4394F-831B-10F1-E77F-9CB3CCBA1A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862965"/>
              </p:ext>
            </p:extLst>
          </p:nvPr>
        </p:nvGraphicFramePr>
        <p:xfrm>
          <a:off x="5584602" y="1917149"/>
          <a:ext cx="1604585" cy="2511412"/>
        </p:xfrm>
        <a:graphic>
          <a:graphicData uri="http://schemas.openxmlformats.org/drawingml/2006/table">
            <a:tbl>
              <a:tblPr firstRow="1"/>
              <a:tblGrid>
                <a:gridCol w="275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7911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V14 G3 --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3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82TU0004US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2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82TU0005CA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4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4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4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9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90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WLAN-BT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1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8522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984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8EDD250A-B7C8-C036-D541-7B7500BCEB59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2 OF 3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9C4F7E-1E29-19E2-71DC-CCACB077D1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23" t="6048" r="14089" b="5852"/>
          <a:stretch/>
        </p:blipFill>
        <p:spPr>
          <a:xfrm>
            <a:off x="68893" y="1594288"/>
            <a:ext cx="5235923" cy="471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11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AFC99DC-0A94-4331-9F9E-E851BE5C3A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A7734F7-70B4-4337-A0F9-F932E0EE0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943154"/>
              </p:ext>
            </p:extLst>
          </p:nvPr>
        </p:nvGraphicFramePr>
        <p:xfrm>
          <a:off x="4282466" y="3793272"/>
          <a:ext cx="5156808" cy="2524678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35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1215025">
                  <a:extLst>
                    <a:ext uri="{9D8B030D-6E8A-4147-A177-3AD203B41FA5}">
                      <a16:colId xmlns:a16="http://schemas.microsoft.com/office/drawing/2014/main" val="3889626852"/>
                    </a:ext>
                  </a:extLst>
                </a:gridCol>
              </a:tblGrid>
              <a:tr h="33731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15 Gen4 -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$40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21DJ00G1US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21DJ00G7US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21DJ00G3US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21DJ00G5US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21DJ00G2CA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21DJ00G8CA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21DJ00G4CA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21DJ00G6CA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Anti-glare,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Aluminum/ABS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Aluminum/ABS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Aluminum/ABS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AC WLAN, BT, Backlit Keyboard, Aluminum/ABS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DE4456A-F7EE-5E34-CBED-0EF478D1A1F5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3 OF 3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F7F508-D5BB-D9F2-AE95-7EBD858222E9}"/>
              </a:ext>
            </a:extLst>
          </p:cNvPr>
          <p:cNvSpPr txBox="1"/>
          <p:nvPr/>
        </p:nvSpPr>
        <p:spPr>
          <a:xfrm>
            <a:off x="1051482" y="228601"/>
            <a:ext cx="6035118" cy="86176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ThinkBook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7631AC1-34D9-A5D4-D003-006A2BE1B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307413"/>
              </p:ext>
            </p:extLst>
          </p:nvPr>
        </p:nvGraphicFramePr>
        <p:xfrm>
          <a:off x="1" y="1278804"/>
          <a:ext cx="1511300" cy="2522296"/>
        </p:xfrm>
        <a:graphic>
          <a:graphicData uri="http://schemas.openxmlformats.org/drawingml/2006/table">
            <a:tbl>
              <a:tblPr firstRow="1"/>
              <a:tblGrid>
                <a:gridCol w="259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15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9289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13s G4 -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$1539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21AS003DUS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21AS003ECA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43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6800U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28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43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83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WQXGA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456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09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929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6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99053A3-0E34-8803-A27D-A86F85CFD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268158"/>
              </p:ext>
            </p:extLst>
          </p:nvPr>
        </p:nvGraphicFramePr>
        <p:xfrm>
          <a:off x="1511301" y="1276420"/>
          <a:ext cx="1511300" cy="2524678"/>
        </p:xfrm>
        <a:graphic>
          <a:graphicData uri="http://schemas.openxmlformats.org/drawingml/2006/table">
            <a:tbl>
              <a:tblPr firstRow="1"/>
              <a:tblGrid>
                <a:gridCol w="259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15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9568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13s G4 -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$1709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4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21AR006JUS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4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21AR006KCA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6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45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6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80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WQXGA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49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28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9452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83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033B65E-2E45-7B47-FFD7-9715E3329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288432"/>
              </p:ext>
            </p:extLst>
          </p:nvPr>
        </p:nvGraphicFramePr>
        <p:xfrm>
          <a:off x="3022601" y="1276420"/>
          <a:ext cx="2749550" cy="2524678"/>
        </p:xfrm>
        <a:graphic>
          <a:graphicData uri="http://schemas.openxmlformats.org/drawingml/2006/table">
            <a:tbl>
              <a:tblPr firstRow="1"/>
              <a:tblGrid>
                <a:gridCol w="2603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75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16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52294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13x G2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$1809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$1929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21AT000XUS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21AT0012US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4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21AT000YCA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21AT0013CA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54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42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54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85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WQXGA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WQXGA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3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45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637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59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167D0DB-41C0-BFB9-D555-626713B52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443682"/>
              </p:ext>
            </p:extLst>
          </p:nvPr>
        </p:nvGraphicFramePr>
        <p:xfrm>
          <a:off x="5772151" y="1276420"/>
          <a:ext cx="2749550" cy="2524679"/>
        </p:xfrm>
        <a:graphic>
          <a:graphicData uri="http://schemas.openxmlformats.org/drawingml/2006/table">
            <a:tbl>
              <a:tblPr firstRow="1"/>
              <a:tblGrid>
                <a:gridCol w="2603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75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16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5011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14 Gen4 -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21DH000RUS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21DH00DCUS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21DH000SCA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21DH00DDCA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3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6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5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2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53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87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0181562-CED3-185D-63F6-75E53DAE03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180630"/>
              </p:ext>
            </p:extLst>
          </p:nvPr>
        </p:nvGraphicFramePr>
        <p:xfrm>
          <a:off x="8521701" y="1276420"/>
          <a:ext cx="2749550" cy="2524679"/>
        </p:xfrm>
        <a:graphic>
          <a:graphicData uri="http://schemas.openxmlformats.org/drawingml/2006/table">
            <a:tbl>
              <a:tblPr firstRow="1"/>
              <a:tblGrid>
                <a:gridCol w="2603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75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16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5011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14 Gen4 -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$40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21DK004YUS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21DK0051US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21DK0050CA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21DK0052CA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5825U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3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6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5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2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53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87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E425B9E-2125-A20A-C1D0-8A75B0FAC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486554"/>
              </p:ext>
            </p:extLst>
          </p:nvPr>
        </p:nvGraphicFramePr>
        <p:xfrm>
          <a:off x="0" y="3801098"/>
          <a:ext cx="2749550" cy="2509029"/>
        </p:xfrm>
        <a:graphic>
          <a:graphicData uri="http://schemas.openxmlformats.org/drawingml/2006/table">
            <a:tbl>
              <a:tblPr firstRow="1"/>
              <a:tblGrid>
                <a:gridCol w="2603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75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16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5011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14s Gen2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$1639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21DM003LUS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21DM003NUS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21DM003MCA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21DM003PCA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3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6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5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2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60Whr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60Whr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53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87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B11D8BD-9241-D406-4BE5-D97F6BEFE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069294"/>
              </p:ext>
            </p:extLst>
          </p:nvPr>
        </p:nvGraphicFramePr>
        <p:xfrm>
          <a:off x="9439274" y="3793272"/>
          <a:ext cx="2749550" cy="2509029"/>
        </p:xfrm>
        <a:graphic>
          <a:graphicData uri="http://schemas.openxmlformats.org/drawingml/2006/table">
            <a:tbl>
              <a:tblPr firstRow="1"/>
              <a:tblGrid>
                <a:gridCol w="2603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75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16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5011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15 Gen4 -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21DL0053US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21DL0051US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21DL0054CA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21DL0052CA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5825U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3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6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Anti-glare,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5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Aluminum/ABS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Aluminum/ABS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2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53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87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8061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1"/>
            <a:ext cx="6035118" cy="86176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ThinkCentre &amp; Lenovo Desktops</a:t>
            </a:r>
          </a:p>
        </p:txBody>
      </p:sp>
      <p:pic>
        <p:nvPicPr>
          <p:cNvPr id="37" name="Picture 36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3" y="253102"/>
            <a:ext cx="771096" cy="77109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E1A633A-BB6A-4384-9254-BD283E03A9E3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1 OF 5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4AFA8C8-F5AE-4D63-96CF-4CB0847882B7}"/>
              </a:ext>
            </a:extLst>
          </p:cNvPr>
          <p:cNvSpPr txBox="1">
            <a:spLocks/>
          </p:cNvSpPr>
          <p:nvPr/>
        </p:nvSpPr>
        <p:spPr bwMode="white">
          <a:xfrm>
            <a:off x="7315588" y="4823810"/>
            <a:ext cx="3097729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Small Form Factor 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(M70s/M75s/M80s/M90s)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0B3FE2C-37B2-4A33-8900-ABBB4240380D}"/>
              </a:ext>
            </a:extLst>
          </p:cNvPr>
          <p:cNvSpPr txBox="1">
            <a:spLocks/>
          </p:cNvSpPr>
          <p:nvPr/>
        </p:nvSpPr>
        <p:spPr bwMode="white">
          <a:xfrm>
            <a:off x="9878519" y="4537862"/>
            <a:ext cx="2226650" cy="313724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Tower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(M70t/M80t/M90t)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A150E1D-3593-4798-AD23-90FEEF61702A}"/>
              </a:ext>
            </a:extLst>
          </p:cNvPr>
          <p:cNvSpPr txBox="1">
            <a:spLocks/>
          </p:cNvSpPr>
          <p:nvPr/>
        </p:nvSpPr>
        <p:spPr bwMode="white">
          <a:xfrm>
            <a:off x="3552372" y="5534789"/>
            <a:ext cx="2799940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Tiny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(M60eM70q/M75q/M80q/M90q)</a:t>
            </a:r>
          </a:p>
        </p:txBody>
      </p:sp>
      <p:pic>
        <p:nvPicPr>
          <p:cNvPr id="26" name="Picture 2" descr="images">
            <a:extLst>
              <a:ext uri="{FF2B5EF4-FFF2-40B4-BE49-F238E27FC236}">
                <a16:creationId xmlns:a16="http://schemas.microsoft.com/office/drawing/2014/main" id="{204DEB7B-B074-4895-985B-8F94F3260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87164" y="976428"/>
            <a:ext cx="4532070" cy="384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images">
            <a:extLst>
              <a:ext uri="{FF2B5EF4-FFF2-40B4-BE49-F238E27FC236}">
                <a16:creationId xmlns:a16="http://schemas.microsoft.com/office/drawing/2014/main" id="{D14B6C67-8311-4400-A746-07D19DEB3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8810" y="1566009"/>
            <a:ext cx="4091287" cy="34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images">
            <a:extLst>
              <a:ext uri="{FF2B5EF4-FFF2-40B4-BE49-F238E27FC236}">
                <a16:creationId xmlns:a16="http://schemas.microsoft.com/office/drawing/2014/main" id="{1F25C759-7C95-4108-B587-33A88D436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7543" y="3217980"/>
            <a:ext cx="2799941" cy="232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inkCentre Neo 50s (Intel) SFF | Energy-efficient business desktop | Lenovo  US">
            <a:extLst>
              <a:ext uri="{FF2B5EF4-FFF2-40B4-BE49-F238E27FC236}">
                <a16:creationId xmlns:a16="http://schemas.microsoft.com/office/drawing/2014/main" id="{4ABEE340-53F1-E443-F757-9C6FA4BE4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45" y="2492786"/>
            <a:ext cx="3216619" cy="258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07B78D2-500A-C572-5146-140AC06757B7}"/>
              </a:ext>
            </a:extLst>
          </p:cNvPr>
          <p:cNvSpPr txBox="1">
            <a:spLocks/>
          </p:cNvSpPr>
          <p:nvPr/>
        </p:nvSpPr>
        <p:spPr bwMode="white">
          <a:xfrm>
            <a:off x="5630209" y="5169897"/>
            <a:ext cx="2395142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Neo Small Form Factor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(Neo50s)</a:t>
            </a:r>
          </a:p>
        </p:txBody>
      </p:sp>
      <p:pic>
        <p:nvPicPr>
          <p:cNvPr id="3" name="Picture 6" descr="images">
            <a:extLst>
              <a:ext uri="{FF2B5EF4-FFF2-40B4-BE49-F238E27FC236}">
                <a16:creationId xmlns:a16="http://schemas.microsoft.com/office/drawing/2014/main" id="{102AC4DC-3AD5-228A-BF5C-663231E64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" y="2082794"/>
            <a:ext cx="4226529" cy="356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83128F2-9002-342D-A1CE-AA311052CBA8}"/>
              </a:ext>
            </a:extLst>
          </p:cNvPr>
          <p:cNvSpPr txBox="1">
            <a:spLocks/>
          </p:cNvSpPr>
          <p:nvPr/>
        </p:nvSpPr>
        <p:spPr bwMode="white">
          <a:xfrm>
            <a:off x="-3651" y="1556337"/>
            <a:ext cx="2149044" cy="672405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M75q Gen 2 Tiny  (Pictured with optional Tiny-in-One)</a:t>
            </a:r>
          </a:p>
        </p:txBody>
      </p:sp>
    </p:spTree>
    <p:extLst>
      <p:ext uri="{BB962C8B-B14F-4D97-AF65-F5344CB8AC3E}">
        <p14:creationId xmlns:p14="http://schemas.microsoft.com/office/powerpoint/2010/main" val="3178945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94500" y="596901"/>
            <a:ext cx="184714" cy="477046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51482" y="228601"/>
            <a:ext cx="6706800" cy="83098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ThinkCentre Tiny AMD &amp; Intel Desktops</a:t>
            </a:r>
          </a:p>
        </p:txBody>
      </p: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3" y="253102"/>
            <a:ext cx="771096" cy="77109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0E8113-EC88-4DF4-B5B3-1E9FD850EF5F}"/>
              </a:ext>
            </a:extLst>
          </p:cNvPr>
          <p:cNvSpPr/>
          <p:nvPr/>
        </p:nvSpPr>
        <p:spPr>
          <a:xfrm>
            <a:off x="1051483" y="3125443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2 OF 3  ]</a:t>
            </a:r>
            <a:endParaRPr lang="en-US" sz="1000" b="1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4CFC253-214C-47FC-8608-575C24986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813317"/>
              </p:ext>
            </p:extLst>
          </p:nvPr>
        </p:nvGraphicFramePr>
        <p:xfrm>
          <a:off x="0" y="3811185"/>
          <a:ext cx="3021338" cy="254875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4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0489">
                  <a:extLst>
                    <a:ext uri="{9D8B030D-6E8A-4147-A177-3AD203B41FA5}">
                      <a16:colId xmlns:a16="http://schemas.microsoft.com/office/drawing/2014/main" val="3776016418"/>
                    </a:ext>
                  </a:extLst>
                </a:gridCol>
              </a:tblGrid>
              <a:tr h="358738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M60e Tiny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$929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$999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11LV008SUS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11LV008RUS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569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11LV008SCA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11LV008RCA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Core i5-1035G1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Core i5-1035G1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1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Memory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Memory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M.2 SSD 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M.2 SSD 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1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2x2 AC Wi-Fi  + BT 5.2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2x2 AC Wi-Fi  + BT 5.2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1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+ HDMI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+ HDMI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7141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 Year Onsite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 Year Onsite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5871B936-7547-48B5-B5A4-A513B4FF53EC}"/>
              </a:ext>
            </a:extLst>
          </p:cNvPr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2 OF 5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3">
            <a:extLst>
              <a:ext uri="{FF2B5EF4-FFF2-40B4-BE49-F238E27FC236}">
                <a16:creationId xmlns:a16="http://schemas.microsoft.com/office/drawing/2014/main" id="{EBBE1205-D716-445A-BE39-4CDE28F8B9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57094">
            <a:off x="2171904" y="3136198"/>
            <a:ext cx="530028" cy="529889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312AC979-9C1B-495F-991A-5C94F01485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818925"/>
              </p:ext>
            </p:extLst>
          </p:nvPr>
        </p:nvGraphicFramePr>
        <p:xfrm>
          <a:off x="0" y="1262068"/>
          <a:ext cx="4226528" cy="256913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5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09181">
                <a:tc rowSpan="8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M75q Tiny Gen 2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$1029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$35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$1369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8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11JN0074US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11JN006RUS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11JN0072US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8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11JN007CCA 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11JN0076CA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11JN007DCA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Ryzen 5 Pro 5650GE</a:t>
                      </a:r>
                    </a:p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Ryzen 5 Pro 5650GE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Ryzen 7 Pro 5750GE</a:t>
                      </a:r>
                    </a:p>
                    <a:p>
                      <a:pPr algn="ctr"/>
                      <a:endParaRPr lang="en-US" sz="800" b="0" dirty="0"/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1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E5B6AFF-C5D9-1AAF-5E78-85F72DD90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882521"/>
              </p:ext>
            </p:extLst>
          </p:nvPr>
        </p:nvGraphicFramePr>
        <p:xfrm>
          <a:off x="6676389" y="1262068"/>
          <a:ext cx="5512436" cy="254875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69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92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32809">
                  <a:extLst>
                    <a:ext uri="{9D8B030D-6E8A-4147-A177-3AD203B41FA5}">
                      <a16:colId xmlns:a16="http://schemas.microsoft.com/office/drawing/2014/main" val="3493670944"/>
                    </a:ext>
                  </a:extLst>
                </a:gridCol>
              </a:tblGrid>
              <a:tr h="405935">
                <a:tc rowSpan="8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M70q Tiny Gen 1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$40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3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11DT00FGUS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11DT00FFUS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11DT00FEUS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11DT00FJUS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426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11DT00FGCA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11DT00FFCA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11DT00FECA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11DT00FJCA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94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Core i5-10400T</a:t>
                      </a:r>
                    </a:p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Core i5-10400T</a:t>
                      </a:r>
                    </a:p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Core i5-10400T</a:t>
                      </a:r>
                    </a:p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/>
                        <a:t>Core i7-10700T</a:t>
                      </a:r>
                    </a:p>
                    <a:p>
                      <a:pPr algn="ctr"/>
                      <a:endParaRPr lang="en-US" sz="800" b="0" dirty="0"/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94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29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9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943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9DB9352-04AF-AFE1-AF69-9C80F90706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052143"/>
              </p:ext>
            </p:extLst>
          </p:nvPr>
        </p:nvGraphicFramePr>
        <p:xfrm>
          <a:off x="7962297" y="3811185"/>
          <a:ext cx="4226528" cy="255166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5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6511">
                <a:tc rowSpan="8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M80q Tiny Gen 1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$1259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8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11DN008XUS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11DN008YUS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11DN0090US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49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11DN008XCA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11DN008YCA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11DN0090CA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75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i5-10500T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i5-10500T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i7-10700T</a:t>
                      </a:r>
                    </a:p>
                    <a:p>
                      <a:pPr algn="ctr"/>
                      <a:endParaRPr lang="en-US" sz="800" b="0" dirty="0"/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75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83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7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757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Picture 4" descr="images">
            <a:extLst>
              <a:ext uri="{FF2B5EF4-FFF2-40B4-BE49-F238E27FC236}">
                <a16:creationId xmlns:a16="http://schemas.microsoft.com/office/drawing/2014/main" id="{298DBA91-0247-F058-7824-FDC434471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6660" y="1816803"/>
            <a:ext cx="2149596" cy="161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s">
            <a:extLst>
              <a:ext uri="{FF2B5EF4-FFF2-40B4-BE49-F238E27FC236}">
                <a16:creationId xmlns:a16="http://schemas.microsoft.com/office/drawing/2014/main" id="{4E90FDC5-5970-5441-4DED-809D22EB4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23226" y="4164217"/>
            <a:ext cx="2780123" cy="179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s">
            <a:extLst>
              <a:ext uri="{FF2B5EF4-FFF2-40B4-BE49-F238E27FC236}">
                <a16:creationId xmlns:a16="http://schemas.microsoft.com/office/drawing/2014/main" id="{2B7B1318-BF11-7077-01B2-795AADAF9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05"/>
          <a:stretch/>
        </p:blipFill>
        <p:spPr bwMode="auto">
          <a:xfrm>
            <a:off x="5503638" y="3998945"/>
            <a:ext cx="2581724" cy="231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72CE82A-36AC-63B5-9C4F-EE50CE2825B2}"/>
              </a:ext>
            </a:extLst>
          </p:cNvPr>
          <p:cNvSpPr txBox="1">
            <a:spLocks/>
          </p:cNvSpPr>
          <p:nvPr/>
        </p:nvSpPr>
        <p:spPr bwMode="white">
          <a:xfrm>
            <a:off x="5049700" y="4186213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M80q Tiny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     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B4859C3-9C0B-5B98-F732-85100732EFAE}"/>
              </a:ext>
            </a:extLst>
          </p:cNvPr>
          <p:cNvSpPr txBox="1">
            <a:spLocks/>
          </p:cNvSpPr>
          <p:nvPr/>
        </p:nvSpPr>
        <p:spPr bwMode="white">
          <a:xfrm>
            <a:off x="4676712" y="1693855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M70q Tiny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053784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94500" y="596901"/>
            <a:ext cx="184714" cy="477046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51482" y="228601"/>
            <a:ext cx="6255479" cy="83098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ThinkCentre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Adlerlake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Tiny &amp; AIO Desktops</a:t>
            </a:r>
          </a:p>
        </p:txBody>
      </p: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3" y="253102"/>
            <a:ext cx="771096" cy="77109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1EDFC3D-5E91-4B3A-8EEB-3415B50ACCA5}"/>
              </a:ext>
            </a:extLst>
          </p:cNvPr>
          <p:cNvSpPr/>
          <p:nvPr/>
        </p:nvSpPr>
        <p:spPr>
          <a:xfrm>
            <a:off x="1051483" y="3125443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2 OF 3  ]</a:t>
            </a:r>
            <a:endParaRPr lang="en-US" sz="10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D6B985-6E35-4D04-8A2E-AFE8A4F98A13}"/>
              </a:ext>
            </a:extLst>
          </p:cNvPr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3 OF 5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D78BBEF-02CA-D166-452D-D5D9C0C0D7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835804"/>
              </p:ext>
            </p:extLst>
          </p:nvPr>
        </p:nvGraphicFramePr>
        <p:xfrm>
          <a:off x="0" y="1262068"/>
          <a:ext cx="4226528" cy="256913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5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09181">
                <a:tc rowSpan="8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M70q Tiny Gen 3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$1199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$1259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$1649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$60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8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11T3008EUS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11T300A4US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11T30080US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8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11T3008ECA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11T300A4CA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11T30080CA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i5-12400T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i5-12400T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i7-12700T</a:t>
                      </a:r>
                    </a:p>
                    <a:p>
                      <a:pPr algn="ctr"/>
                      <a:endParaRPr lang="en-US" sz="800" b="0" dirty="0"/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1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DE0F561-D9C5-E9EB-30E0-F12D4D9444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696590"/>
              </p:ext>
            </p:extLst>
          </p:nvPr>
        </p:nvGraphicFramePr>
        <p:xfrm>
          <a:off x="4208258" y="1262067"/>
          <a:ext cx="3009015" cy="256913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9181">
                <a:tc rowSpan="8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M80q Tiny Gen 3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$1339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$1839</a:t>
                      </a:r>
                    </a:p>
                  </a:txBody>
                  <a:tcPr marL="4572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8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11U1004XUS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11U1004GUS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8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11U1004XCA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11U1004GCA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i5-12500T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i7-12700T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1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75A86A8-915D-8158-9F2A-A8460E6571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022004"/>
              </p:ext>
            </p:extLst>
          </p:nvPr>
        </p:nvGraphicFramePr>
        <p:xfrm>
          <a:off x="7217273" y="1262067"/>
          <a:ext cx="3009015" cy="256913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9181">
                <a:tc rowSpan="8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M90q Tiny Gen 3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$1579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$2049</a:t>
                      </a:r>
                    </a:p>
                  </a:txBody>
                  <a:tcPr marL="4572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8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11U50051US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11U5005TUS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8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11U50051CA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11U5005TCA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i5-12500T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i7-12700T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1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18D0F282-0A2E-D687-52F5-CB8D00B90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18624"/>
              </p:ext>
            </p:extLst>
          </p:nvPr>
        </p:nvGraphicFramePr>
        <p:xfrm>
          <a:off x="0" y="3831205"/>
          <a:ext cx="2370182" cy="255065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6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077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11041">
                <a:tc rowSpan="1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M70a All-in-One Gen 3</a:t>
                      </a:r>
                    </a:p>
                  </a:txBody>
                  <a:tcPr marL="0" marR="0" marT="9144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$1809</a:t>
                      </a:r>
                    </a:p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4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11VL0040US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11VL0040CA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21.5” 1080p  Multi-Touch Display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i5-12400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Memory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SSD M.2 PCIe NVMe Opal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0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</a:t>
                      </a:r>
                      <a:r>
                        <a:rPr lang="en-US" sz="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Wi-Fi+BT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Webcam/Mic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</a:t>
                      </a:r>
                      <a:r>
                        <a:rPr lang="en-US" sz="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UltraFlex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Stand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3DC1BB32-3B5E-2158-5245-1788D873CE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84563"/>
              </p:ext>
            </p:extLst>
          </p:nvPr>
        </p:nvGraphicFramePr>
        <p:xfrm>
          <a:off x="2373464" y="3831204"/>
          <a:ext cx="2366065" cy="255065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64932">
                  <a:extLst>
                    <a:ext uri="{9D8B030D-6E8A-4147-A177-3AD203B41FA5}">
                      <a16:colId xmlns:a16="http://schemas.microsoft.com/office/drawing/2014/main" val="2216286704"/>
                    </a:ext>
                  </a:extLst>
                </a:gridCol>
                <a:gridCol w="1901133">
                  <a:extLst>
                    <a:ext uri="{9D8B030D-6E8A-4147-A177-3AD203B41FA5}">
                      <a16:colId xmlns:a16="http://schemas.microsoft.com/office/drawing/2014/main" val="995704138"/>
                    </a:ext>
                  </a:extLst>
                </a:gridCol>
              </a:tblGrid>
              <a:tr h="218019">
                <a:tc rowSpan="1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M90a All-in-One Gen 3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$2009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719795"/>
                  </a:ext>
                </a:extLst>
              </a:tr>
              <a:tr h="2740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11VF0063US</a:t>
                      </a:r>
                    </a:p>
                  </a:txBody>
                  <a:tcPr marL="4763" marR="4763" marT="4763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283051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11VF0063CA</a:t>
                      </a:r>
                    </a:p>
                  </a:txBody>
                  <a:tcPr marL="4763" marR="4763" marT="4763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222270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23.8” 1080p Multi-Touch Display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053502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Core i5-12500 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487155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Memory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290046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M.2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709241"/>
                  </a:ext>
                </a:extLst>
              </a:tr>
              <a:tr h="2645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Wi-Fi+BT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Webcam/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Mic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006581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DP Out,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UltraFlex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Stand 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779537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793028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 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619210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656AA4A7-E22C-FA3E-EC2D-2F0F260058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55314"/>
              </p:ext>
            </p:extLst>
          </p:nvPr>
        </p:nvGraphicFramePr>
        <p:xfrm>
          <a:off x="4739529" y="3830145"/>
          <a:ext cx="2370182" cy="255065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6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077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11041">
                <a:tc rowSpan="1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M90a Pro AIO Gen 3</a:t>
                      </a:r>
                    </a:p>
                  </a:txBody>
                  <a:tcPr marL="0" marR="0" marT="9144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$2169</a:t>
                      </a:r>
                    </a:p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4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11VA004LUS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11VA0057CA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23.8” QHD-2560p  Non-Touch Display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i5-12450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Memory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512GB SSD M.2 PCIe NVMe Opal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0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</a:t>
                      </a:r>
                      <a:r>
                        <a:rPr lang="en-US" sz="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Wi-Fi+BT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Webcam/Mic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</a:t>
                      </a:r>
                      <a:r>
                        <a:rPr lang="en-US" sz="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UltraFlex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Stand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8" name="Picture 6" descr="images">
            <a:extLst>
              <a:ext uri="{FF2B5EF4-FFF2-40B4-BE49-F238E27FC236}">
                <a16:creationId xmlns:a16="http://schemas.microsoft.com/office/drawing/2014/main" id="{47310021-1241-8529-9130-E98B99479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81442" y="4276548"/>
            <a:ext cx="2501791" cy="192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images">
            <a:extLst>
              <a:ext uri="{FF2B5EF4-FFF2-40B4-BE49-F238E27FC236}">
                <a16:creationId xmlns:a16="http://schemas.microsoft.com/office/drawing/2014/main" id="{A036F25A-CF61-093B-D1C0-53C46D132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96753" y="3829087"/>
            <a:ext cx="2577397" cy="20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s">
            <a:extLst>
              <a:ext uri="{FF2B5EF4-FFF2-40B4-BE49-F238E27FC236}">
                <a16:creationId xmlns:a16="http://schemas.microsoft.com/office/drawing/2014/main" id="{34EEA04A-DB3C-8D4C-29B3-1931AD33A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47"/>
          <a:stretch/>
        </p:blipFill>
        <p:spPr bwMode="auto">
          <a:xfrm>
            <a:off x="9393595" y="1185105"/>
            <a:ext cx="3271300" cy="279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BFF253E9-6C8E-841A-A7CF-754F9D5DC2A5}"/>
              </a:ext>
            </a:extLst>
          </p:cNvPr>
          <p:cNvSpPr txBox="1">
            <a:spLocks/>
          </p:cNvSpPr>
          <p:nvPr/>
        </p:nvSpPr>
        <p:spPr bwMode="white">
          <a:xfrm rot="16200000">
            <a:off x="9437869" y="2311857"/>
            <a:ext cx="218393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M90q Tiny</a:t>
            </a:r>
          </a:p>
        </p:txBody>
      </p:sp>
    </p:spTree>
    <p:extLst>
      <p:ext uri="{BB962C8B-B14F-4D97-AF65-F5344CB8AC3E}">
        <p14:creationId xmlns:p14="http://schemas.microsoft.com/office/powerpoint/2010/main" val="3079038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3" y="228601"/>
            <a:ext cx="5897114" cy="83098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LENOVO TOPSELLER </a:t>
            </a:r>
          </a:p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ThinkCentre Small Form Factor Desktops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ea typeface="Arial" charset="0"/>
                <a:cs typeface="Arial" charset="0"/>
              </a:rPr>
              <a:t>[  4 OF 5  ]</a:t>
            </a:r>
            <a:endParaRPr lang="en-US" sz="1000" b="1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27" name="Picture 2" descr="images">
            <a:extLst>
              <a:ext uri="{FF2B5EF4-FFF2-40B4-BE49-F238E27FC236}">
                <a16:creationId xmlns:a16="http://schemas.microsoft.com/office/drawing/2014/main" id="{C6C58921-7192-4A4F-B7FA-3664A7E1D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28292" y="1884508"/>
            <a:ext cx="5277867" cy="481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1497417-40D3-4C1C-83FD-CD03BD9E6B35}"/>
              </a:ext>
            </a:extLst>
          </p:cNvPr>
          <p:cNvSpPr txBox="1">
            <a:spLocks/>
          </p:cNvSpPr>
          <p:nvPr/>
        </p:nvSpPr>
        <p:spPr bwMode="white">
          <a:xfrm>
            <a:off x="9385619" y="1649729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M80s SFF</a:t>
            </a:r>
          </a:p>
          <a:p>
            <a:pPr algn="ctr"/>
            <a:r>
              <a:rPr lang="en-US" sz="700" i="1" dirty="0">
                <a:solidFill>
                  <a:schemeClr val="tx1"/>
                </a:solidFill>
              </a:rPr>
              <a:t>(monitor not included)</a:t>
            </a:r>
            <a:endParaRPr lang="en-US" sz="900" i="1" dirty="0">
              <a:solidFill>
                <a:schemeClr val="tx1"/>
              </a:solidFill>
            </a:endParaRP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      </a:t>
            </a:r>
          </a:p>
        </p:txBody>
      </p:sp>
      <p:pic>
        <p:nvPicPr>
          <p:cNvPr id="29" name="Picture 28">
            <a:hlinkClick r:id="" action="ppaction://noaction"/>
            <a:extLst>
              <a:ext uri="{FF2B5EF4-FFF2-40B4-BE49-F238E27FC236}">
                <a16:creationId xmlns:a16="http://schemas.microsoft.com/office/drawing/2014/main" id="{BAF5AECE-91F1-4E48-9BA2-16F42B0E4802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8263" y="253102"/>
            <a:ext cx="771096" cy="77109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FA68585-55A8-7C62-9C0F-B46B8D5A5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266962"/>
              </p:ext>
            </p:extLst>
          </p:nvPr>
        </p:nvGraphicFramePr>
        <p:xfrm>
          <a:off x="0" y="1228475"/>
          <a:ext cx="3009015" cy="262724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0228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ThinkCentre Neo50s SFF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$1109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$1119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11SX005EUS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11SX005FUS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826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11SX005ECA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11SX005FCA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6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i5-12400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i5-12400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6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1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6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66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 DisplayPort / 1 HDMI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 DisplayPort / 1 HDMI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09688"/>
                  </a:ext>
                </a:extLst>
              </a:tr>
              <a:tr h="2566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739525"/>
                  </a:ext>
                </a:extLst>
              </a:tr>
              <a:tr h="256615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6F949C0-DCA1-BED6-BFCC-6A379D7F9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314095"/>
              </p:ext>
            </p:extLst>
          </p:nvPr>
        </p:nvGraphicFramePr>
        <p:xfrm>
          <a:off x="3718863" y="3850190"/>
          <a:ext cx="3009015" cy="262171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9793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M70s Gen 3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1319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$1749</a:t>
                      </a:r>
                    </a:p>
                  </a:txBody>
                  <a:tcPr marL="4572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0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11T8003CUS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11T8002YUS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09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11T8003FCA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11T8002YCA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98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i5-12400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i7-12700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22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 DisplayPort / 2 HDMI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 DisplayPort / 2 HDMI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09688"/>
                  </a:ext>
                </a:extLst>
              </a:tr>
              <a:tr h="255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739525"/>
                  </a:ext>
                </a:extLst>
              </a:tr>
              <a:tr h="255988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F94531E-DE9F-9055-A094-565208918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03862"/>
              </p:ext>
            </p:extLst>
          </p:nvPr>
        </p:nvGraphicFramePr>
        <p:xfrm>
          <a:off x="6727878" y="3850190"/>
          <a:ext cx="3009015" cy="262171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5500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M80s Gen 3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$1489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$1859</a:t>
                      </a:r>
                    </a:p>
                  </a:txBody>
                  <a:tcPr marL="4572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11TG001MUS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11TG0020US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48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11TG002QCA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11TG002PCA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i5-12500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i7-12700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91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 DisplayPort / 2 HDMI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 DisplayPort / 2 HDMI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09688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739525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36CFA13-C35A-90A2-650C-79EFC8609A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82230"/>
              </p:ext>
            </p:extLst>
          </p:nvPr>
        </p:nvGraphicFramePr>
        <p:xfrm>
          <a:off x="3008289" y="1228474"/>
          <a:ext cx="3009015" cy="262171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5500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M75s Gen 2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$1089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$1419</a:t>
                      </a:r>
                    </a:p>
                  </a:txBody>
                  <a:tcPr marL="4572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11R80039US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11R8003HUS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48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11R80039CA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11R8003HCA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Ryzen 5 Pro 5650G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Ryzen 7 Pro 5750G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91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DisplayPort / 2 HDMI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DisplayPort / 2 HDMI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09688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739525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2" name="Picture 2" descr="ThinkCentre Neo 50s (Intel) SFF | Energy-efficient business desktop | Lenovo  US">
            <a:extLst>
              <a:ext uri="{FF2B5EF4-FFF2-40B4-BE49-F238E27FC236}">
                <a16:creationId xmlns:a16="http://schemas.microsoft.com/office/drawing/2014/main" id="{5410F6A5-6F71-1E0D-582C-10842CBA9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37" y="3943427"/>
            <a:ext cx="2887324" cy="232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F6F3FD9-D5CA-FFD6-3708-88601CA05C72}"/>
              </a:ext>
            </a:extLst>
          </p:cNvPr>
          <p:cNvSpPr txBox="1">
            <a:spLocks/>
          </p:cNvSpPr>
          <p:nvPr/>
        </p:nvSpPr>
        <p:spPr bwMode="white">
          <a:xfrm>
            <a:off x="50293" y="3937897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Neo50s SFF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      </a:t>
            </a:r>
          </a:p>
        </p:txBody>
      </p:sp>
      <p:pic>
        <p:nvPicPr>
          <p:cNvPr id="14" name="Picture 2" descr="images">
            <a:extLst>
              <a:ext uri="{FF2B5EF4-FFF2-40B4-BE49-F238E27FC236}">
                <a16:creationId xmlns:a16="http://schemas.microsoft.com/office/drawing/2014/main" id="{B358B6B4-57FB-15E0-1FAE-AB418038F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9340" y="1109665"/>
            <a:ext cx="3917312" cy="25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399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3" y="228601"/>
            <a:ext cx="5175200" cy="86176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TOPSELLER </a:t>
            </a:r>
          </a:p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ThinkCentre Tiny-in-One Monitors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ea typeface="Arial" charset="0"/>
                <a:cs typeface="Arial" charset="0"/>
              </a:rPr>
              <a:t>[  5 OF 5  ]</a:t>
            </a:r>
            <a:endParaRPr lang="en-US" sz="1000" b="1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4" y="265762"/>
            <a:ext cx="767229" cy="767230"/>
          </a:xfrm>
          <a:prstGeom prst="rect">
            <a:avLst/>
          </a:prstGeom>
        </p:spPr>
      </p:pic>
      <p:sp>
        <p:nvSpPr>
          <p:cNvPr id="15" name="object 8">
            <a:extLst>
              <a:ext uri="{FF2B5EF4-FFF2-40B4-BE49-F238E27FC236}">
                <a16:creationId xmlns:a16="http://schemas.microsoft.com/office/drawing/2014/main" id="{A5EA1F19-101D-4B23-9ABA-301A07608398}"/>
              </a:ext>
            </a:extLst>
          </p:cNvPr>
          <p:cNvSpPr txBox="1"/>
          <p:nvPr/>
        </p:nvSpPr>
        <p:spPr>
          <a:xfrm>
            <a:off x="572960" y="2046461"/>
            <a:ext cx="3064476" cy="540385"/>
          </a:xfrm>
          <a:prstGeom prst="rect">
            <a:avLst/>
          </a:prstGeom>
        </p:spPr>
        <p:txBody>
          <a:bodyPr vert="horz" wrap="square" lIns="0" tIns="108439" rIns="0" bIns="0" rtlCol="0">
            <a:spAutoFit/>
          </a:bodyPr>
          <a:lstStyle/>
          <a:p>
            <a:pPr algn="ctr" defTabSz="1217668">
              <a:spcBef>
                <a:spcPts val="855"/>
              </a:spcBef>
              <a:tabLst>
                <a:tab pos="8508674" algn="l"/>
              </a:tabLst>
            </a:pPr>
            <a:r>
              <a:rPr sz="2400" kern="0" spc="-361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2400" kern="0" spc="-335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2400" kern="0" spc="-34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2400" kern="0" spc="-16">
                <a:solidFill>
                  <a:srgbClr val="404040"/>
                </a:solidFill>
                <a:latin typeface="Verdana"/>
                <a:cs typeface="Verdana"/>
              </a:rPr>
              <a:t>Y</a:t>
            </a:r>
            <a:r>
              <a:rPr sz="2400" kern="0" spc="-220">
                <a:solidFill>
                  <a:srgbClr val="404040"/>
                </a:solidFill>
                <a:latin typeface="Verdana"/>
                <a:cs typeface="Verdana"/>
              </a:rPr>
              <a:t>-</a:t>
            </a:r>
            <a:r>
              <a:rPr sz="2400" kern="0" spc="-125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2400" kern="0" spc="-236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2400" kern="0" spc="-220">
                <a:solidFill>
                  <a:srgbClr val="404040"/>
                </a:solidFill>
                <a:latin typeface="Verdana"/>
                <a:cs typeface="Verdana"/>
              </a:rPr>
              <a:t>-</a:t>
            </a:r>
            <a:r>
              <a:rPr sz="2400" kern="0" spc="-20">
                <a:solidFill>
                  <a:srgbClr val="404040"/>
                </a:solidFill>
                <a:latin typeface="Verdana"/>
                <a:cs typeface="Verdana"/>
              </a:rPr>
              <a:t>ON</a:t>
            </a:r>
            <a:r>
              <a:rPr sz="2400" kern="0" spc="-16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lang="en-US" sz="2400" kern="0" spc="-16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en-US" sz="2800" b="1" kern="0" spc="-274">
                <a:solidFill>
                  <a:srgbClr val="EB2124"/>
                </a:solidFill>
                <a:latin typeface="Verdana"/>
                <a:cs typeface="Verdana"/>
              </a:rPr>
              <a:t>4</a:t>
            </a:r>
            <a:endParaRPr sz="2800" kern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22ED9DD-1D6F-4E51-938F-CFDCE88C14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733439"/>
              </p:ext>
            </p:extLst>
          </p:nvPr>
        </p:nvGraphicFramePr>
        <p:xfrm>
          <a:off x="3594318" y="3784578"/>
          <a:ext cx="2194560" cy="230678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382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24 Monitor 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$428.24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11GDPAR1US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23.8” WLED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Non-</a:t>
                      </a:r>
                      <a:r>
                        <a:rPr lang="fr-FR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 Webcam w/ Dual </a:t>
                      </a: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Type A port (Side)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</a:t>
                      </a: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In (Monitor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 / Pivot Stand Adjustment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BCD4EFF8-D371-46C3-8A68-1E5FEBADA88E}"/>
              </a:ext>
            </a:extLst>
          </p:cNvPr>
          <p:cNvSpPr/>
          <p:nvPr/>
        </p:nvSpPr>
        <p:spPr>
          <a:xfrm>
            <a:off x="966485" y="2554666"/>
            <a:ext cx="2201227" cy="338546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sz="800" b="1">
                <a:solidFill>
                  <a:srgbClr val="FF0000"/>
                </a:solidFill>
              </a:rPr>
              <a:t>Price is Monitor Only. </a:t>
            </a:r>
          </a:p>
          <a:p>
            <a:pPr algn="ctr"/>
            <a:r>
              <a:rPr lang="en-US" sz="800" err="1">
                <a:solidFill>
                  <a:srgbClr val="FF0000"/>
                </a:solidFill>
              </a:rPr>
              <a:t>ThinkCentre</a:t>
            </a:r>
            <a:r>
              <a:rPr lang="en-US" sz="800">
                <a:solidFill>
                  <a:srgbClr val="FF0000"/>
                </a:solidFill>
              </a:rPr>
              <a:t> Tiny (Pictured) Sold Separately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412C653-E7D1-4E08-8365-C5F6361A89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68" y="1396127"/>
            <a:ext cx="2960661" cy="764889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106E0BEC-F10F-49E3-ADD6-DCB51E8D7C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379813"/>
              </p:ext>
            </p:extLst>
          </p:nvPr>
        </p:nvGraphicFramePr>
        <p:xfrm>
          <a:off x="6020372" y="3780433"/>
          <a:ext cx="2408464" cy="230418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01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6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6780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27 Monitor 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$608.44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11JHRAR1US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27” WLED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1440p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Non-</a:t>
                      </a:r>
                      <a:r>
                        <a:rPr lang="fr-FR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 RGB/IR Webcam w/ Dual Mic 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 x USB 3.1 port (Side)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 / HMDI In (Monitor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 / Pivot Stand Adjustment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EE063208-8BF4-49B9-851E-A6FB12441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38" y="6082750"/>
            <a:ext cx="514998" cy="2317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1235E1-ECDF-4C16-B503-8644177D0B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7952" y="1337839"/>
            <a:ext cx="3097086" cy="2368678"/>
          </a:xfrm>
          <a:prstGeom prst="rect">
            <a:avLst/>
          </a:prstGeom>
        </p:spPr>
      </p:pic>
      <p:pic>
        <p:nvPicPr>
          <p:cNvPr id="24" name="Picture 8" descr="http://thewindowsclub.thewindowsclubco.netdna-cdn.com/wp-content/uploads/2015/07/Windows-Hello.png">
            <a:extLst>
              <a:ext uri="{FF2B5EF4-FFF2-40B4-BE49-F238E27FC236}">
                <a16:creationId xmlns:a16="http://schemas.microsoft.com/office/drawing/2014/main" id="{4EC66C20-454F-422B-AB2B-35B79956D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12" y="3837332"/>
            <a:ext cx="632536" cy="2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F1FAEA-44B5-4AEC-A376-30FD896C94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217" y="6082750"/>
            <a:ext cx="526241" cy="2388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79E9B24-748C-466A-AD26-1892EF3C93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691" y="6086334"/>
            <a:ext cx="514998" cy="2317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19D6FD-64D5-4E30-BB39-F955CFD0AE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96" y="6091360"/>
            <a:ext cx="514998" cy="231717"/>
          </a:xfrm>
          <a:prstGeom prst="rect">
            <a:avLst/>
          </a:prstGeom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46EBCEE4-942D-4CDC-A094-273A35C64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194177"/>
              </p:ext>
            </p:extLst>
          </p:nvPr>
        </p:nvGraphicFramePr>
        <p:xfrm>
          <a:off x="1168264" y="3780433"/>
          <a:ext cx="2194560" cy="232202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382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22 Monitor 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$396.44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11GSPAR1US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21.5” WLED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Non-</a:t>
                      </a:r>
                      <a:r>
                        <a:rPr lang="fr-FR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720p Webcam w/ Dual Mic and </a:t>
                      </a: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ThinkShutter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Cover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Type A port (Side)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</a:t>
                      </a: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In (Monitor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/ Pivot Stand Adjustment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9" name="Picture 2" descr="images">
            <a:extLst>
              <a:ext uri="{FF2B5EF4-FFF2-40B4-BE49-F238E27FC236}">
                <a16:creationId xmlns:a16="http://schemas.microsoft.com/office/drawing/2014/main" id="{0B34C34E-D0DB-4544-B25D-D48781FA8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1" b="5087"/>
          <a:stretch/>
        </p:blipFill>
        <p:spPr bwMode="auto">
          <a:xfrm>
            <a:off x="7986532" y="1062868"/>
            <a:ext cx="3537294" cy="28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2ABB728-72E6-4E14-B3C1-BE90A1D0D65C}"/>
              </a:ext>
            </a:extLst>
          </p:cNvPr>
          <p:cNvSpPr txBox="1">
            <a:spLocks/>
          </p:cNvSpPr>
          <p:nvPr/>
        </p:nvSpPr>
        <p:spPr bwMode="white">
          <a:xfrm>
            <a:off x="10654839" y="2658433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Tiny-in-One 22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      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4D703C7-9535-4364-AF06-7361770035A9}"/>
              </a:ext>
            </a:extLst>
          </p:cNvPr>
          <p:cNvSpPr txBox="1">
            <a:spLocks/>
          </p:cNvSpPr>
          <p:nvPr/>
        </p:nvSpPr>
        <p:spPr bwMode="white">
          <a:xfrm>
            <a:off x="7705215" y="1661513"/>
            <a:ext cx="1289072" cy="756475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Tiny-in-One 27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      </a:t>
            </a: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F28AB3CB-8C32-4731-8BD5-37D8E769E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671647"/>
              </p:ext>
            </p:extLst>
          </p:nvPr>
        </p:nvGraphicFramePr>
        <p:xfrm>
          <a:off x="8660330" y="3788053"/>
          <a:ext cx="2408464" cy="230678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01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6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382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24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B4E5"/>
                          </a:solidFill>
                          <a:ea typeface="Helvetica Neue"/>
                          <a:cs typeface="Helvetica Neue"/>
                        </a:rPr>
                        <a:t>Touch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Monitor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$523.64</a:t>
                      </a:r>
                      <a:endParaRPr lang="en-US" sz="1600" b="1" i="0" u="none" strike="noStrike" dirty="0">
                        <a:solidFill>
                          <a:srgbClr val="E2231A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11GCPAR1US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23.8” WLED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800" b="1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720p Webcam w/ Dual Mic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A port (Side)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</a:t>
                      </a: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In (Monitor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/ Pivot Stand Adjustment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0" name="Picture 13">
            <a:extLst>
              <a:ext uri="{FF2B5EF4-FFF2-40B4-BE49-F238E27FC236}">
                <a16:creationId xmlns:a16="http://schemas.microsoft.com/office/drawing/2014/main" id="{125CB5BB-EF10-43F7-911D-AD8E148F46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3113">
            <a:off x="10479495" y="3837024"/>
            <a:ext cx="624447" cy="62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19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E54C6CB-BBA1-35E4-4B0F-2DFCF2C64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2" y="1302959"/>
            <a:ext cx="4804240" cy="360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pcoming ThinkPad P16 workstation will be Lenovo's answer to the HP ZBook  Fury 16 G9 - NotebookCheck.net News">
            <a:extLst>
              <a:ext uri="{FF2B5EF4-FFF2-40B4-BE49-F238E27FC236}">
                <a16:creationId xmlns:a16="http://schemas.microsoft.com/office/drawing/2014/main" id="{9EEDF470-4CDD-0154-BDE5-66BCAD92E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77" y="3649238"/>
            <a:ext cx="3656268" cy="274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51482" y="228600"/>
            <a:ext cx="6737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LENOVO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pic>
        <p:nvPicPr>
          <p:cNvPr id="30" name="Picture 29" descr="A picture containing text, computer, computer, electronics&#10;&#10;Description automatically generated">
            <a:extLst>
              <a:ext uri="{FF2B5EF4-FFF2-40B4-BE49-F238E27FC236}">
                <a16:creationId xmlns:a16="http://schemas.microsoft.com/office/drawing/2014/main" id="{A398DE90-4D76-4897-A02A-9718753857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211" y="3919866"/>
            <a:ext cx="4393454" cy="2472050"/>
          </a:xfrm>
          <a:prstGeom prst="rect">
            <a:avLst/>
          </a:prstGeom>
        </p:spPr>
      </p:pic>
      <p:pic>
        <p:nvPicPr>
          <p:cNvPr id="31" name="Picture 30" descr="A picture containing text, electronics, computer, dark&#10;&#10;Description automatically generated">
            <a:extLst>
              <a:ext uri="{FF2B5EF4-FFF2-40B4-BE49-F238E27FC236}">
                <a16:creationId xmlns:a16="http://schemas.microsoft.com/office/drawing/2014/main" id="{45BB343C-91E9-4827-88DC-B0DACB7D2E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48" y="1179137"/>
            <a:ext cx="4873572" cy="274219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475B44E-3C4B-405D-9156-255F4872FF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9325" y="1302959"/>
            <a:ext cx="2854657" cy="28546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7FD113-0A6C-F02A-888A-4E28E9725061}"/>
              </a:ext>
            </a:extLst>
          </p:cNvPr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1 OF 3 ]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C06421-7892-33B9-9B28-27C7731696BE}"/>
              </a:ext>
            </a:extLst>
          </p:cNvPr>
          <p:cNvSpPr txBox="1"/>
          <p:nvPr/>
        </p:nvSpPr>
        <p:spPr>
          <a:xfrm>
            <a:off x="1794812" y="5815225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P16 Gen1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9BEEB-9490-0789-D3C5-B3E883B11D91}"/>
              </a:ext>
            </a:extLst>
          </p:cNvPr>
          <p:cNvSpPr txBox="1"/>
          <p:nvPr/>
        </p:nvSpPr>
        <p:spPr>
          <a:xfrm>
            <a:off x="2898992" y="2336751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5B4D2C-095D-C00F-ACA3-344C0815D6E8}"/>
              </a:ext>
            </a:extLst>
          </p:cNvPr>
          <p:cNvSpPr txBox="1"/>
          <p:nvPr/>
        </p:nvSpPr>
        <p:spPr>
          <a:xfrm>
            <a:off x="10746653" y="1421662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P15v / T15p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3CA834-5C36-1D13-6A69-197CED4AF6CC}"/>
              </a:ext>
            </a:extLst>
          </p:cNvPr>
          <p:cNvSpPr txBox="1"/>
          <p:nvPr/>
        </p:nvSpPr>
        <p:spPr>
          <a:xfrm>
            <a:off x="10226590" y="5660224"/>
            <a:ext cx="1828406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P14s Gen1 (Intel / AMD)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AD4181-B360-295E-9D5F-BD73F43FD474}"/>
              </a:ext>
            </a:extLst>
          </p:cNvPr>
          <p:cNvSpPr txBox="1"/>
          <p:nvPr/>
        </p:nvSpPr>
        <p:spPr>
          <a:xfrm>
            <a:off x="6105085" y="3649720"/>
            <a:ext cx="1828406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P16s Gen1 (Intel / AMD)</a:t>
            </a:r>
          </a:p>
        </p:txBody>
      </p:sp>
    </p:spTree>
    <p:extLst>
      <p:ext uri="{BB962C8B-B14F-4D97-AF65-F5344CB8AC3E}">
        <p14:creationId xmlns:p14="http://schemas.microsoft.com/office/powerpoint/2010/main" val="1416209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Mobile Workstations - Intel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2 OF 3 ]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18168-B802-4ED3-B398-6DD6CC7A80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4172" y="1933887"/>
            <a:ext cx="1573257" cy="1287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4C5C83-ED14-43D4-A625-51ED5E4F29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1928" y="4219364"/>
            <a:ext cx="1853946" cy="1470371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0283F87-426C-0AA0-ED65-BBA26E1A89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773826"/>
              </p:ext>
            </p:extLst>
          </p:nvPr>
        </p:nvGraphicFramePr>
        <p:xfrm>
          <a:off x="0" y="1263823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 Gen 5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$3949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$4269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21DC003YUS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21DC004JUS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21DC003YCA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21DC004JCA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Anti-glare, 100%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Anti-glare, 100%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RTX A1000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RTX A2000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DCBD934-3DAC-788B-BF21-FF6F10F3C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023435"/>
              </p:ext>
            </p:extLst>
          </p:nvPr>
        </p:nvGraphicFramePr>
        <p:xfrm>
          <a:off x="4503349" y="1257426"/>
          <a:ext cx="3842738" cy="2522645"/>
        </p:xfrm>
        <a:graphic>
          <a:graphicData uri="http://schemas.openxmlformats.org/drawingml/2006/table">
            <a:tbl>
              <a:tblPr firstRow="1"/>
              <a:tblGrid>
                <a:gridCol w="2710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7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37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80957">
                  <a:extLst>
                    <a:ext uri="{9D8B030D-6E8A-4147-A177-3AD203B41FA5}">
                      <a16:colId xmlns:a16="http://schemas.microsoft.com/office/drawing/2014/main" val="2343103493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P16 Gen 1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$3589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$4239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$4419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21D6005MUS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21D6005QUS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21D6006PUS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21D6005MCA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21D6005QCA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21D6006PCA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i7-12800HX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i7-12800HX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i7-12850HX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Anti-glare, 100%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Anti-glare, 100%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Anti-glare, 100%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RTX A1000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RTX A2000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RTX A2000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AB231E0-E7FA-B68E-DBDE-C16FE304C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11492"/>
              </p:ext>
            </p:extLst>
          </p:nvPr>
        </p:nvGraphicFramePr>
        <p:xfrm>
          <a:off x="8346087" y="1257426"/>
          <a:ext cx="3842738" cy="2522645"/>
        </p:xfrm>
        <a:graphic>
          <a:graphicData uri="http://schemas.openxmlformats.org/drawingml/2006/table">
            <a:tbl>
              <a:tblPr firstRow="1"/>
              <a:tblGrid>
                <a:gridCol w="2710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7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37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80957">
                  <a:extLst>
                    <a:ext uri="{9D8B030D-6E8A-4147-A177-3AD203B41FA5}">
                      <a16:colId xmlns:a16="http://schemas.microsoft.com/office/drawing/2014/main" val="2343103493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P16s Gen 1 -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$2859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$3159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$3609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$200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21BT001QUS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21BT001GUS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21BT001NUS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21BT001QCA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21BT001GCA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21BT001NCA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pt-B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Quadro T550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Quadro T550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Quadro T550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B39737E-65C4-860D-255E-595670ECF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999816"/>
              </p:ext>
            </p:extLst>
          </p:nvPr>
        </p:nvGraphicFramePr>
        <p:xfrm>
          <a:off x="-1" y="3786468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P14s Gen 3 -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$3129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$3359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21AK002HUS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21AK0028US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21AK002HCA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21AK0028CA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WQXGA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WQXGA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Quadro T550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Quadro T550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F9D585E2-A604-0A38-F77C-94F0B1959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769004"/>
              </p:ext>
            </p:extLst>
          </p:nvPr>
        </p:nvGraphicFramePr>
        <p:xfrm>
          <a:off x="8346086" y="3780205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T15p Gen 3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$2939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$3579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21DA0010US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21DA000XUS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21DA0010CA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21DA000XCA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i7-12700H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i7-12700H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UHD IPS Anti-glare, 100%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GeForce RTX 3050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GeForce RTX 3050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28FE8628-EBEA-E882-0FC8-145E8AD2F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328492"/>
              </p:ext>
            </p:extLst>
          </p:nvPr>
        </p:nvGraphicFramePr>
        <p:xfrm>
          <a:off x="4503348" y="3780206"/>
          <a:ext cx="3842738" cy="2522645"/>
        </p:xfrm>
        <a:graphic>
          <a:graphicData uri="http://schemas.openxmlformats.org/drawingml/2006/table">
            <a:tbl>
              <a:tblPr firstRow="1"/>
              <a:tblGrid>
                <a:gridCol w="2710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7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37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80957">
                  <a:extLst>
                    <a:ext uri="{9D8B030D-6E8A-4147-A177-3AD203B41FA5}">
                      <a16:colId xmlns:a16="http://schemas.microsoft.com/office/drawing/2014/main" val="2343103493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P15v Gen 3 -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$2879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$2979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$3809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21D80033US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21D8003HUS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21D8004CUS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21D80033CA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21D8003HCA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21D8004CCA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i7-12700H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i7-12700H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T600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T1200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RTX A2000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BD5B57D8-3CF7-6A2C-E949-9636024C1162}"/>
              </a:ext>
            </a:extLst>
          </p:cNvPr>
          <p:cNvSpPr txBox="1"/>
          <p:nvPr/>
        </p:nvSpPr>
        <p:spPr>
          <a:xfrm>
            <a:off x="3383760" y="5622282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P16s Gen1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23B7DA-A41B-CA2F-BDD8-C58F694E6F9D}"/>
              </a:ext>
            </a:extLst>
          </p:cNvPr>
          <p:cNvSpPr txBox="1"/>
          <p:nvPr/>
        </p:nvSpPr>
        <p:spPr>
          <a:xfrm>
            <a:off x="3412580" y="3160828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P16 Gen1</a:t>
            </a:r>
          </a:p>
        </p:txBody>
      </p:sp>
    </p:spTree>
    <p:extLst>
      <p:ext uri="{BB962C8B-B14F-4D97-AF65-F5344CB8AC3E}">
        <p14:creationId xmlns:p14="http://schemas.microsoft.com/office/powerpoint/2010/main" val="4239547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close up of a computer&#10;&#10;Description automatically generated">
            <a:extLst>
              <a:ext uri="{FF2B5EF4-FFF2-40B4-BE49-F238E27FC236}">
                <a16:creationId xmlns:a16="http://schemas.microsoft.com/office/drawing/2014/main" id="{20B60BBD-A202-4515-8586-87F606E313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986" y="3705359"/>
            <a:ext cx="3001000" cy="1689563"/>
          </a:xfrm>
          <a:prstGeom prst="rect">
            <a:avLst/>
          </a:prstGeom>
        </p:spPr>
      </p:pic>
      <p:pic>
        <p:nvPicPr>
          <p:cNvPr id="26" name="Picture 25" descr="A close up of a computer&#10;&#10;Description automatically generated">
            <a:extLst>
              <a:ext uri="{FF2B5EF4-FFF2-40B4-BE49-F238E27FC236}">
                <a16:creationId xmlns:a16="http://schemas.microsoft.com/office/drawing/2014/main" id="{5488A65B-F7FE-4176-A530-DEDBEAE242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" y="3487481"/>
            <a:ext cx="4430691" cy="249359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2C29C3D-2BE5-4D8E-B3CA-810783066232}"/>
              </a:ext>
            </a:extLst>
          </p:cNvPr>
          <p:cNvSpPr txBox="1"/>
          <p:nvPr/>
        </p:nvSpPr>
        <p:spPr>
          <a:xfrm>
            <a:off x="838433" y="5489470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100e Chromebook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44BA5F-7881-4C5B-948A-DC289F6E125B}"/>
              </a:ext>
            </a:extLst>
          </p:cNvPr>
          <p:cNvSpPr txBox="1"/>
          <p:nvPr/>
        </p:nvSpPr>
        <p:spPr>
          <a:xfrm>
            <a:off x="5423213" y="3197153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300e Chromebook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00C407-351E-46C3-A00E-C679B84DC8CF}"/>
              </a:ext>
            </a:extLst>
          </p:cNvPr>
          <p:cNvSpPr txBox="1"/>
          <p:nvPr/>
        </p:nvSpPr>
        <p:spPr>
          <a:xfrm>
            <a:off x="8080631" y="5088408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500e Chromebook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ADF7CA-4579-401C-84B8-7FF033657742}"/>
              </a:ext>
            </a:extLst>
          </p:cNvPr>
          <p:cNvSpPr txBox="1"/>
          <p:nvPr/>
        </p:nvSpPr>
        <p:spPr>
          <a:xfrm>
            <a:off x="10860234" y="5184466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14e Chromebook</a:t>
            </a:r>
          </a:p>
        </p:txBody>
      </p:sp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F03B1483-3C50-4A15-9CA5-8A520FA3AD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347" y="1537727"/>
            <a:ext cx="3288455" cy="1850743"/>
          </a:xfrm>
          <a:prstGeom prst="rect">
            <a:avLst/>
          </a:prstGeom>
        </p:spPr>
      </p:pic>
      <p:pic>
        <p:nvPicPr>
          <p:cNvPr id="41" name="Picture 40" descr="A picture containing computer&#10;&#10;Description automatically generated">
            <a:extLst>
              <a:ext uri="{FF2B5EF4-FFF2-40B4-BE49-F238E27FC236}">
                <a16:creationId xmlns:a16="http://schemas.microsoft.com/office/drawing/2014/main" id="{CEF18240-1BB9-4ADC-9F31-6F3476B902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104" y="3729720"/>
            <a:ext cx="2826144" cy="15905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FBE56F-6FA1-6F5A-CCDC-80FE1413B0F4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1 OF 1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4B00D25-2DFA-B618-2C6C-AF4E8DDFB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109744"/>
              </p:ext>
            </p:extLst>
          </p:nvPr>
        </p:nvGraphicFramePr>
        <p:xfrm>
          <a:off x="1506995" y="1280691"/>
          <a:ext cx="1511460" cy="2499317"/>
        </p:xfrm>
        <a:graphic>
          <a:graphicData uri="http://schemas.openxmlformats.org/drawingml/2006/table">
            <a:tbl>
              <a:tblPr firstRow="1"/>
              <a:tblGrid>
                <a:gridCol w="2565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48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3486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100e Chromebook G3 –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$429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82J70005US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82J70005CF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3015Ce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2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9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9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5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40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0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8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1D16B29-169C-9921-F842-C251DE28C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916083"/>
              </p:ext>
            </p:extLst>
          </p:nvPr>
        </p:nvGraphicFramePr>
        <p:xfrm>
          <a:off x="4658548" y="3811684"/>
          <a:ext cx="2871728" cy="2493591"/>
        </p:xfrm>
        <a:graphic>
          <a:graphicData uri="http://schemas.openxmlformats.org/drawingml/2006/table">
            <a:tbl>
              <a:tblPr firstRow="1"/>
              <a:tblGrid>
                <a:gridCol w="2621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4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04771">
                  <a:extLst>
                    <a:ext uri="{9D8B030D-6E8A-4147-A177-3AD203B41FA5}">
                      <a16:colId xmlns:a16="http://schemas.microsoft.com/office/drawing/2014/main" val="3116615495"/>
                    </a:ext>
                  </a:extLst>
                </a:gridCol>
              </a:tblGrid>
              <a:tr h="20371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300e Chromebook G3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$539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$549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82J9000EUS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82J9000NUS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3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82J9000ECF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86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3015Ce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N4020 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5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5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9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11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Camera,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World Facing Camera,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7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17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6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719F728-E5C3-2904-647C-B9614B077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230075"/>
              </p:ext>
            </p:extLst>
          </p:nvPr>
        </p:nvGraphicFramePr>
        <p:xfrm>
          <a:off x="0" y="1286419"/>
          <a:ext cx="1511460" cy="2499317"/>
        </p:xfrm>
        <a:graphic>
          <a:graphicData uri="http://schemas.openxmlformats.org/drawingml/2006/table">
            <a:tbl>
              <a:tblPr firstRow="1"/>
              <a:tblGrid>
                <a:gridCol w="2565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48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3486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100e Chromebook G2 – MTK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82Q30003US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MediaTek MT8183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2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9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9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5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40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0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8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0D05F22-3F70-34C4-E4F4-CB87A910C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78450"/>
              </p:ext>
            </p:extLst>
          </p:nvPr>
        </p:nvGraphicFramePr>
        <p:xfrm>
          <a:off x="3018455" y="1280690"/>
          <a:ext cx="1511460" cy="2499317"/>
        </p:xfrm>
        <a:graphic>
          <a:graphicData uri="http://schemas.openxmlformats.org/drawingml/2006/table">
            <a:tbl>
              <a:tblPr firstRow="1"/>
              <a:tblGrid>
                <a:gridCol w="2565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48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3486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100e Chromebook G3 –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82UY0000US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N4500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2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9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9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5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40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0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8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69DA77B-82DB-2933-45B4-DB8F766113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788111"/>
              </p:ext>
            </p:extLst>
          </p:nvPr>
        </p:nvGraphicFramePr>
        <p:xfrm>
          <a:off x="8399066" y="1278804"/>
          <a:ext cx="1464392" cy="2493591"/>
        </p:xfrm>
        <a:graphic>
          <a:graphicData uri="http://schemas.openxmlformats.org/drawingml/2006/table">
            <a:tbl>
              <a:tblPr firstRow="1"/>
              <a:tblGrid>
                <a:gridCol w="260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39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9899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500e Chromebook G3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$639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82JB0001US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1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82JB0001CF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7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N5100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36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30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32GB eMMC (soldered)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51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11.6" 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33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World Facing Camera, 2x2 AC WLAN, BT, Pen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89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28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895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DEB4CC4-F561-32CE-5CE0-1A145EA25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7908"/>
              </p:ext>
            </p:extLst>
          </p:nvPr>
        </p:nvGraphicFramePr>
        <p:xfrm>
          <a:off x="10265332" y="1286416"/>
          <a:ext cx="1464392" cy="2493591"/>
        </p:xfrm>
        <a:graphic>
          <a:graphicData uri="http://schemas.openxmlformats.org/drawingml/2006/table">
            <a:tbl>
              <a:tblPr firstRow="1"/>
              <a:tblGrid>
                <a:gridCol w="260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39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9899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14e Chromebook G2 –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$519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82M1000GUS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1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82M1000GCF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7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3015Ce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36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30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32GB eMMC (soldered)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51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14" FHD IPS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33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Camera, 2x2 AC WLAN, BT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89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28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895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7CC45EE-F7A1-52AD-2ACC-898F9E579B81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LENOVO TOPSELLERS - EDUCATION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9C28E5-561C-5102-A3A9-C7BFE56985D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0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computer, computer, electronics&#10;&#10;Description automatically generated">
            <a:extLst>
              <a:ext uri="{FF2B5EF4-FFF2-40B4-BE49-F238E27FC236}">
                <a16:creationId xmlns:a16="http://schemas.microsoft.com/office/drawing/2014/main" id="{F4FA83E5-6959-B0D7-5033-7B9BE40D7A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249" y="3714681"/>
            <a:ext cx="4911249" cy="27633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3 OF 3 ]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DFD3BB-DD8C-4631-8F6C-BC47B67FA9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7650" y="1332362"/>
            <a:ext cx="3119697" cy="23039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4A8604-7667-4938-B9A8-0E8776462E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619" y="3909049"/>
            <a:ext cx="3256627" cy="2400064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A2F5D8B-1FF4-8A39-04A3-AB44C4851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76189"/>
              </p:ext>
            </p:extLst>
          </p:nvPr>
        </p:nvGraphicFramePr>
        <p:xfrm>
          <a:off x="375781" y="1263823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P16s Gen 1 -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$2619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21CK001MUS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21CK001PUS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Integrated AMD Radeon 680M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Integrated AMD Radeon 680M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9DC32B8-64A7-E04B-BB95-973B88072DC7}"/>
              </a:ext>
            </a:extLst>
          </p:cNvPr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Mobile Workstations - AMD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3F49653-D730-7C80-4C03-F8C06463C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714774"/>
              </p:ext>
            </p:extLst>
          </p:nvPr>
        </p:nvGraphicFramePr>
        <p:xfrm>
          <a:off x="4730765" y="3786468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P15v Gen 1 -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$3449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21EM001JUS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21EM001NUS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21EM001JCA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21EM001NCA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6850H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T600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RTX A2000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B040789-09E7-099E-4063-891EA473E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517203"/>
              </p:ext>
            </p:extLst>
          </p:nvPr>
        </p:nvGraphicFramePr>
        <p:xfrm>
          <a:off x="9085750" y="1263823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P14s Gen 3 -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$2509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21J5001LUS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21J5001VUS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21J5001LCA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21J5001VCA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WQXGA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WQXGA IPS Anti-glare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Integrated AMD Radeon 680M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Integrated AMD Radeon 680M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DBDC6A0-4F9A-6927-23AA-3158D672A951}"/>
              </a:ext>
            </a:extLst>
          </p:cNvPr>
          <p:cNvSpPr txBox="1"/>
          <p:nvPr/>
        </p:nvSpPr>
        <p:spPr>
          <a:xfrm>
            <a:off x="2449235" y="5990750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P16s Gen1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35CA8E-C758-4BB1-6A1D-F5F7721E7E58}"/>
              </a:ext>
            </a:extLst>
          </p:cNvPr>
          <p:cNvSpPr txBox="1"/>
          <p:nvPr/>
        </p:nvSpPr>
        <p:spPr>
          <a:xfrm>
            <a:off x="9991991" y="5843746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P14s Gen3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6CF76D-9532-20BC-556C-9A8B8C9C1DBE}"/>
              </a:ext>
            </a:extLst>
          </p:cNvPr>
          <p:cNvSpPr txBox="1"/>
          <p:nvPr/>
        </p:nvSpPr>
        <p:spPr>
          <a:xfrm>
            <a:off x="7318205" y="2631770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P15v Gen1</a:t>
            </a:r>
          </a:p>
        </p:txBody>
      </p:sp>
    </p:spTree>
    <p:extLst>
      <p:ext uri="{BB962C8B-B14F-4D97-AF65-F5344CB8AC3E}">
        <p14:creationId xmlns:p14="http://schemas.microsoft.com/office/powerpoint/2010/main" val="2638828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DB250221-BE1A-4282-BA4B-5DFDB8FC1C40}"/>
              </a:ext>
            </a:extLst>
          </p:cNvPr>
          <p:cNvSpPr txBox="1"/>
          <p:nvPr/>
        </p:nvSpPr>
        <p:spPr>
          <a:xfrm>
            <a:off x="1051484" y="228604"/>
            <a:ext cx="6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THINKSTATION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Desktop Workstations</a:t>
            </a:r>
          </a:p>
        </p:txBody>
      </p:sp>
      <p:pic>
        <p:nvPicPr>
          <p:cNvPr id="97" name="Picture 96">
            <a:hlinkClick r:id="" action="ppaction://noaction"/>
            <a:extLst>
              <a:ext uri="{FF2B5EF4-FFF2-40B4-BE49-F238E27FC236}">
                <a16:creationId xmlns:a16="http://schemas.microsoft.com/office/drawing/2014/main" id="{2ED024BD-5392-49CB-A45D-07849BEF8FC5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8264" y="253105"/>
            <a:ext cx="771096" cy="771097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18D32F3-2838-4CCD-88ED-C7D63022FE9B}"/>
              </a:ext>
            </a:extLst>
          </p:cNvPr>
          <p:cNvCxnSpPr>
            <a:cxnSpLocks/>
          </p:cNvCxnSpPr>
          <p:nvPr/>
        </p:nvCxnSpPr>
        <p:spPr>
          <a:xfrm flipV="1">
            <a:off x="3028210" y="1451694"/>
            <a:ext cx="42499" cy="36732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35A4BA7-3E2C-472C-B91A-CC25E1E82639}"/>
              </a:ext>
            </a:extLst>
          </p:cNvPr>
          <p:cNvCxnSpPr>
            <a:cxnSpLocks/>
          </p:cNvCxnSpPr>
          <p:nvPr/>
        </p:nvCxnSpPr>
        <p:spPr>
          <a:xfrm flipV="1">
            <a:off x="1602526" y="3158455"/>
            <a:ext cx="9569" cy="15098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1400601-FB58-4C77-8A86-2AE771D512B0}"/>
              </a:ext>
            </a:extLst>
          </p:cNvPr>
          <p:cNvCxnSpPr>
            <a:cxnSpLocks/>
          </p:cNvCxnSpPr>
          <p:nvPr/>
        </p:nvCxnSpPr>
        <p:spPr>
          <a:xfrm flipV="1">
            <a:off x="2358853" y="2362373"/>
            <a:ext cx="0" cy="29342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A6A7B945-2FA6-4B9B-ADCE-604B33FEE000}"/>
              </a:ext>
            </a:extLst>
          </p:cNvPr>
          <p:cNvSpPr/>
          <p:nvPr/>
        </p:nvSpPr>
        <p:spPr>
          <a:xfrm>
            <a:off x="904806" y="1024850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1 OF 3 ]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C8B778-901D-4648-A4FE-9AAF12F8337B}"/>
              </a:ext>
            </a:extLst>
          </p:cNvPr>
          <p:cNvGrpSpPr/>
          <p:nvPr/>
        </p:nvGrpSpPr>
        <p:grpSpPr>
          <a:xfrm>
            <a:off x="9187136" y="1260333"/>
            <a:ext cx="1704222" cy="2471217"/>
            <a:chOff x="6820141" y="1568540"/>
            <a:chExt cx="1704222" cy="2471217"/>
          </a:xfrm>
        </p:grpSpPr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36ED0E38-1204-4D95-BF75-0E757037F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20141" y="1568540"/>
              <a:ext cx="1704222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LenovoDo-Bold"/>
                </a:rPr>
                <a:t>P520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THE MOST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POWERFUL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SINGLE CPU WORKSTATION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B3E1963-5B89-40C6-BD7C-A0F31C119F37}"/>
                </a:ext>
              </a:extLst>
            </p:cNvPr>
            <p:cNvCxnSpPr/>
            <p:nvPr/>
          </p:nvCxnSpPr>
          <p:spPr>
            <a:xfrm flipH="1" flipV="1">
              <a:off x="6867279" y="1653571"/>
              <a:ext cx="17484" cy="238618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98D7BA6-AF85-4A6E-8F08-AE197388A2E1}"/>
              </a:ext>
            </a:extLst>
          </p:cNvPr>
          <p:cNvGrpSpPr/>
          <p:nvPr/>
        </p:nvGrpSpPr>
        <p:grpSpPr>
          <a:xfrm>
            <a:off x="6798694" y="1255682"/>
            <a:ext cx="2162858" cy="2496390"/>
            <a:chOff x="6622167" y="513929"/>
            <a:chExt cx="1590376" cy="2496390"/>
          </a:xfrm>
        </p:grpSpPr>
        <p:sp>
          <p:nvSpPr>
            <p:cNvPr id="40" name="TextBox 12">
              <a:extLst>
                <a:ext uri="{FF2B5EF4-FFF2-40B4-BE49-F238E27FC236}">
                  <a16:creationId xmlns:a16="http://schemas.microsoft.com/office/drawing/2014/main" id="{CF368B4E-ACC3-4185-9419-45658BFDB0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8627" y="513929"/>
              <a:ext cx="1583916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P720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PROFESSIONAL POWER WITH ULTIMATE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VERSATILITY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56467D0-EBDF-42D1-926A-20E4EDADBF28}"/>
                </a:ext>
              </a:extLst>
            </p:cNvPr>
            <p:cNvCxnSpPr/>
            <p:nvPr/>
          </p:nvCxnSpPr>
          <p:spPr>
            <a:xfrm flipV="1">
              <a:off x="6622167" y="624132"/>
              <a:ext cx="9148" cy="2386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CAE371D-3C45-4C6A-B752-70CA42CB4F50}"/>
              </a:ext>
            </a:extLst>
          </p:cNvPr>
          <p:cNvGrpSpPr/>
          <p:nvPr/>
        </p:nvGrpSpPr>
        <p:grpSpPr>
          <a:xfrm>
            <a:off x="5031598" y="1264034"/>
            <a:ext cx="2173737" cy="2419169"/>
            <a:chOff x="4402061" y="343308"/>
            <a:chExt cx="2173737" cy="2419169"/>
          </a:xfrm>
        </p:grpSpPr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23EF2880-3A9F-4437-A1A5-4F33E61DAC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2061" y="343308"/>
              <a:ext cx="2173737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P920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MOST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ADVANCED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DUAL-PROCESSOR WORKSTATION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5B38FE6-4EEC-4BE7-BD0D-E819CA005819}"/>
                </a:ext>
              </a:extLst>
            </p:cNvPr>
            <p:cNvCxnSpPr/>
            <p:nvPr/>
          </p:nvCxnSpPr>
          <p:spPr>
            <a:xfrm flipH="1" flipV="1">
              <a:off x="4419518" y="452620"/>
              <a:ext cx="18459" cy="230985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D38B71-489B-498E-98A7-F31B7EDCC42B}"/>
              </a:ext>
            </a:extLst>
          </p:cNvPr>
          <p:cNvGrpSpPr/>
          <p:nvPr/>
        </p:nvGrpSpPr>
        <p:grpSpPr>
          <a:xfrm>
            <a:off x="3556011" y="1642673"/>
            <a:ext cx="2120705" cy="2668850"/>
            <a:chOff x="2478248" y="1850114"/>
            <a:chExt cx="2120705" cy="2668850"/>
          </a:xfrm>
        </p:grpSpPr>
        <p:sp>
          <p:nvSpPr>
            <p:cNvPr id="46" name="TextBox 12">
              <a:extLst>
                <a:ext uri="{FF2B5EF4-FFF2-40B4-BE49-F238E27FC236}">
                  <a16:creationId xmlns:a16="http://schemas.microsoft.com/office/drawing/2014/main" id="{F669AE77-058B-47F3-B706-22A411BE67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8248" y="1850114"/>
              <a:ext cx="2120705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P360 Tower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POWER OF A WORKSTATION,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PRICE OF A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DESKTOP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57E5608-0E69-49AF-B0DD-8A229EE548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8244" y="1951038"/>
              <a:ext cx="0" cy="2567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DBE73BE-24FA-4A9B-B241-5D0E7BF373FD}"/>
              </a:ext>
            </a:extLst>
          </p:cNvPr>
          <p:cNvGrpSpPr/>
          <p:nvPr/>
        </p:nvGrpSpPr>
        <p:grpSpPr>
          <a:xfrm>
            <a:off x="10391311" y="2599399"/>
            <a:ext cx="1797558" cy="2068915"/>
            <a:chOff x="8868705" y="1430872"/>
            <a:chExt cx="1797558" cy="206891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5FEF87E-9741-4D2F-B73B-72AE67887E98}"/>
                </a:ext>
              </a:extLst>
            </p:cNvPr>
            <p:cNvCxnSpPr/>
            <p:nvPr/>
          </p:nvCxnSpPr>
          <p:spPr>
            <a:xfrm flipV="1">
              <a:off x="8923762" y="1513656"/>
              <a:ext cx="0" cy="198613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50" name="TextBox 12">
              <a:extLst>
                <a:ext uri="{FF2B5EF4-FFF2-40B4-BE49-F238E27FC236}">
                  <a16:creationId xmlns:a16="http://schemas.microsoft.com/office/drawing/2014/main" id="{7E0F61B0-C704-4D73-919A-8ED4DDED9E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8705" y="1430872"/>
              <a:ext cx="1797558" cy="135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LenovoDo-Bold"/>
                </a:rPr>
                <a:t>P520c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HIGH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PERFORMANCE WITHOUT THE HIGH PRICE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51" name="TextBox 12">
            <a:extLst>
              <a:ext uri="{FF2B5EF4-FFF2-40B4-BE49-F238E27FC236}">
                <a16:creationId xmlns:a16="http://schemas.microsoft.com/office/drawing/2014/main" id="{975AE597-EB8C-456C-B2A8-5B5F10CB4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337" y="2239410"/>
            <a:ext cx="17111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LenovoDo-Bold"/>
              </a:rPr>
              <a:t>P360 Tiny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WORLD’S SMALLEST WORKSTATION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9F4ED95-07CF-4B7C-B82D-F4F208E4874A}"/>
              </a:ext>
            </a:extLst>
          </p:cNvPr>
          <p:cNvGrpSpPr/>
          <p:nvPr/>
        </p:nvGrpSpPr>
        <p:grpSpPr>
          <a:xfrm>
            <a:off x="6529346" y="2542709"/>
            <a:ext cx="1711351" cy="2471257"/>
            <a:chOff x="6220384" y="1432570"/>
            <a:chExt cx="1711351" cy="2471257"/>
          </a:xfrm>
        </p:grpSpPr>
        <p:sp>
          <p:nvSpPr>
            <p:cNvPr id="53" name="TextBox 12">
              <a:extLst>
                <a:ext uri="{FF2B5EF4-FFF2-40B4-BE49-F238E27FC236}">
                  <a16:creationId xmlns:a16="http://schemas.microsoft.com/office/drawing/2014/main" id="{F336B47C-E5CE-40FB-8BF1-92CACFC54E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0384" y="1432570"/>
              <a:ext cx="171135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LenovoDo-Bold"/>
                </a:rPr>
                <a:t>P620</a:t>
              </a:r>
            </a:p>
            <a:p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LIMITLESS</a:t>
              </a:r>
            </a:p>
            <a:p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POSSIBILITIES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F610182-A59C-4181-9DEB-86DC1A6820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07123" y="1517641"/>
              <a:ext cx="17484" cy="238618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5" name="Picture 2" descr="images">
            <a:extLst>
              <a:ext uri="{FF2B5EF4-FFF2-40B4-BE49-F238E27FC236}">
                <a16:creationId xmlns:a16="http://schemas.microsoft.com/office/drawing/2014/main" id="{B31C9D1A-63E2-47AC-BB05-C871E19E5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969" y="3869228"/>
            <a:ext cx="2824472" cy="27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12">
            <a:extLst>
              <a:ext uri="{FF2B5EF4-FFF2-40B4-BE49-F238E27FC236}">
                <a16:creationId xmlns:a16="http://schemas.microsoft.com/office/drawing/2014/main" id="{A4A4038F-DCC4-44F3-8177-D53BE32A8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336" y="3054089"/>
            <a:ext cx="17111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LenovoDo-Bold"/>
              </a:rPr>
              <a:t>P348 (Intel) / P358 (AMD) Tower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SUB-ENTRY WORKSTATION</a:t>
            </a:r>
          </a:p>
        </p:txBody>
      </p:sp>
      <p:sp>
        <p:nvSpPr>
          <p:cNvPr id="57" name="TextBox 12">
            <a:extLst>
              <a:ext uri="{FF2B5EF4-FFF2-40B4-BE49-F238E27FC236}">
                <a16:creationId xmlns:a16="http://schemas.microsoft.com/office/drawing/2014/main" id="{1EF0B3E5-4DA6-4332-8EE1-3C9FEA0CB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095" y="1345364"/>
            <a:ext cx="15158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LenovoDo-Bold"/>
              </a:rPr>
              <a:t>P360 Ultra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REDEFIGNING THE POWER OF SMALL</a:t>
            </a:r>
          </a:p>
        </p:txBody>
      </p:sp>
      <p:pic>
        <p:nvPicPr>
          <p:cNvPr id="58" name="Picture 5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732FE8-E454-4745-8395-77887911A4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763" y="1948744"/>
            <a:ext cx="10342757" cy="579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6424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electronics, sign, microphone&#10;&#10;Description automatically generated">
            <a:extLst>
              <a:ext uri="{FF2B5EF4-FFF2-40B4-BE49-F238E27FC236}">
                <a16:creationId xmlns:a16="http://schemas.microsoft.com/office/drawing/2014/main" id="{B1DAB9BE-F1E2-72A4-DEB9-ACB4C40BA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778" y="3612805"/>
            <a:ext cx="4308209" cy="2584926"/>
          </a:xfrm>
          <a:prstGeom prst="rect">
            <a:avLst/>
          </a:prstGeom>
        </p:spPr>
      </p:pic>
      <p:pic>
        <p:nvPicPr>
          <p:cNvPr id="12" name="Picture 11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DEEF745B-72B6-48BD-8D73-ACD9D999A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1224066"/>
            <a:ext cx="4199244" cy="251954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51482" y="1032991"/>
            <a:ext cx="67839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[ 2 OF 3 ]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B27211-7D71-7890-FF95-24DCD8B2F1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640730"/>
              </p:ext>
            </p:extLst>
          </p:nvPr>
        </p:nvGraphicFramePr>
        <p:xfrm>
          <a:off x="0" y="1263822"/>
          <a:ext cx="5512436" cy="254263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69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92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32809">
                  <a:extLst>
                    <a:ext uri="{9D8B030D-6E8A-4147-A177-3AD203B41FA5}">
                      <a16:colId xmlns:a16="http://schemas.microsoft.com/office/drawing/2014/main" val="3493670944"/>
                    </a:ext>
                  </a:extLst>
                </a:gridCol>
              </a:tblGrid>
              <a:tr h="329825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P360 Tiny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$1559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$2099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$2849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$3199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30FA001CUS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30FA001EUS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30FA001BUS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30FA005SUS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05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30FA001CCA</a:t>
                      </a:r>
                    </a:p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30FA001ECA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30FA001BCA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30FA005SCA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4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i7-12500T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i7-12700T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i7-12700T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/>
                        <a:t>Core i9-12900T</a:t>
                      </a:r>
                    </a:p>
                    <a:p>
                      <a:pPr algn="ctr"/>
                      <a:endParaRPr lang="en-US" sz="800" b="0" dirty="0"/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01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99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512GB SSD M.2 PCIe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512GB SSD M.2 PCIe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7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Integrated Graphics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NVIDIA T400 4GB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NVIDIA T1000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NVIDIA T1000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146437"/>
                  </a:ext>
                </a:extLst>
              </a:tr>
              <a:tr h="264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019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B8BA985-296E-CDB2-592B-37C34F0C4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105815"/>
              </p:ext>
            </p:extLst>
          </p:nvPr>
        </p:nvGraphicFramePr>
        <p:xfrm>
          <a:off x="6676389" y="1263823"/>
          <a:ext cx="5512436" cy="2548757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69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92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32809">
                  <a:extLst>
                    <a:ext uri="{9D8B030D-6E8A-4147-A177-3AD203B41FA5}">
                      <a16:colId xmlns:a16="http://schemas.microsoft.com/office/drawing/2014/main" val="3493670944"/>
                    </a:ext>
                  </a:extLst>
                </a:gridCol>
              </a:tblGrid>
              <a:tr h="348887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P360 Ultra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$2369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$2489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$3599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$3999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7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30G1001AUS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30G1000LUS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30G1000KUS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30G1001DUS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94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30G1001ACA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30G1000LCA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30G1000KCA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30G1001DCA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91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i7-12700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i5-12600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i7-12700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/>
                        <a:t>Core i9-12900</a:t>
                      </a:r>
                    </a:p>
                    <a:p>
                      <a:pPr algn="ctr"/>
                      <a:endParaRPr lang="en-US" sz="800" b="0" dirty="0"/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35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0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NVIDIA T400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NVIDIA RTX A2000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NVIDIA RTX A2000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146437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Win11 Pro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Win11 Pro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Win11 Pro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BB5F9EA-0AD4-F3AD-9778-E519F1BCE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692469"/>
              </p:ext>
            </p:extLst>
          </p:nvPr>
        </p:nvGraphicFramePr>
        <p:xfrm>
          <a:off x="2837" y="3812580"/>
          <a:ext cx="3010329" cy="259611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69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8887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P360 Tower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$2849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$4129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7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30FM0018US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30FM0015US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94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30FM0018CA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30FM0015CA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91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i9-12900K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i7-12700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35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0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Integrated Graphics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NVIDIA RTX A4000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146437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EF47740-C284-48DA-349F-35583DB6D9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410570"/>
              </p:ext>
            </p:extLst>
          </p:nvPr>
        </p:nvGraphicFramePr>
        <p:xfrm>
          <a:off x="3013133" y="3823767"/>
          <a:ext cx="4279627" cy="258492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69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92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53838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P348 Tower – Intel 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$2289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$2559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$2919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30EQ025CUS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30EQ025DUS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30EQ024HUS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6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30EQ025CCA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30EQ025DCA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30EQ024PCA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92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i5 – 11600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i7-11700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i9-11900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Memory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Memory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1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9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RTX 3060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RTX 3060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146437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Win11 Pro</a:t>
                      </a:r>
                    </a:p>
                    <a:p>
                      <a:pPr marL="91440" algn="ctr" rtl="0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Win11 Pro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Win11 Pro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Onsite Premier</a:t>
                      </a:r>
                    </a:p>
                    <a:p>
                      <a:pPr marL="91440"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E5C72F9-F048-1C77-80B9-E3F56A518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409808"/>
              </p:ext>
            </p:extLst>
          </p:nvPr>
        </p:nvGraphicFramePr>
        <p:xfrm>
          <a:off x="7292760" y="3812580"/>
          <a:ext cx="3010329" cy="258492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69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3838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P358 Tower – AMD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$2499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$3319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30GL0052US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30GL0051US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6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30GL0052CA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30GL0051CA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92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Ryzen 7 PRO 5845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Ryzen 9 PRO 5945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1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9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NVIDIA RTX 3060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NVIDIA RTX 3060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146437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Win11 Pro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Win11 Pro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91BF82D1-758C-8164-379A-F28E86A2B071}"/>
              </a:ext>
            </a:extLst>
          </p:cNvPr>
          <p:cNvSpPr txBox="1"/>
          <p:nvPr/>
        </p:nvSpPr>
        <p:spPr>
          <a:xfrm>
            <a:off x="5669727" y="3476998"/>
            <a:ext cx="855271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P360 Tiny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4116B4-73E8-0AF9-C869-657A8669D4EC}"/>
              </a:ext>
            </a:extLst>
          </p:cNvPr>
          <p:cNvSpPr txBox="1"/>
          <p:nvPr/>
        </p:nvSpPr>
        <p:spPr>
          <a:xfrm>
            <a:off x="1051484" y="228604"/>
            <a:ext cx="6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THINKSTATION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Desktop Workstations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AF2985-71F6-EEE1-61E0-B9583841EA06}"/>
              </a:ext>
            </a:extLst>
          </p:cNvPr>
          <p:cNvSpPr txBox="1"/>
          <p:nvPr/>
        </p:nvSpPr>
        <p:spPr>
          <a:xfrm>
            <a:off x="11144718" y="6025755"/>
            <a:ext cx="938695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P360 Ultra</a:t>
            </a:r>
          </a:p>
        </p:txBody>
      </p:sp>
    </p:spTree>
    <p:extLst>
      <p:ext uri="{BB962C8B-B14F-4D97-AF65-F5344CB8AC3E}">
        <p14:creationId xmlns:p14="http://schemas.microsoft.com/office/powerpoint/2010/main" val="1345380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enovo ThinkStation P720 &amp; P920 now with Cascade Lake &amp; Quadro RTX 8000">
            <a:extLst>
              <a:ext uri="{FF2B5EF4-FFF2-40B4-BE49-F238E27FC236}">
                <a16:creationId xmlns:a16="http://schemas.microsoft.com/office/drawing/2014/main" id="{F2DBB189-800B-0C9A-347C-59C5D6AF7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105" y="3934369"/>
            <a:ext cx="3573727" cy="231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enovo ThinkStation P520c Tower Workstation 30BX001EUS B&amp;H Photo">
            <a:extLst>
              <a:ext uri="{FF2B5EF4-FFF2-40B4-BE49-F238E27FC236}">
                <a16:creationId xmlns:a16="http://schemas.microsoft.com/office/drawing/2014/main" id="{31FDB18F-4DEA-D3FC-49A2-4513F7CD5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19" y="4152417"/>
            <a:ext cx="2037381" cy="203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045F1002-54CF-2F3B-FC4C-48BCFEF25A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76" y="274471"/>
            <a:ext cx="2604490" cy="462817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51482" y="1032991"/>
            <a:ext cx="67839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</a:t>
            </a:r>
            <a:r>
              <a:rPr lang="en-US" sz="9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OF 3 ]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B27211-7D71-7890-FF95-24DCD8B2F1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8091"/>
              </p:ext>
            </p:extLst>
          </p:nvPr>
        </p:nvGraphicFramePr>
        <p:xfrm>
          <a:off x="0" y="1263823"/>
          <a:ext cx="1726059" cy="259611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69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</a:tblGrid>
              <a:tr h="355369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P520c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$5859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2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30BX00FVUS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02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30BX00JRCA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1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Xeon W-2225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46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96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8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RTX A4500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146437"/>
                  </a:ext>
                </a:extLst>
              </a:tr>
              <a:tr h="2844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467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B8BA985-296E-CDB2-592B-37C34F0C4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313844"/>
              </p:ext>
            </p:extLst>
          </p:nvPr>
        </p:nvGraphicFramePr>
        <p:xfrm>
          <a:off x="1726059" y="1262517"/>
          <a:ext cx="3010329" cy="259611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69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8887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P520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$2429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$3259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7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30BE00NMUS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30BE00NLUS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94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30BE00RDCA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30BE00R6CA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91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Xeon W-2225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Intel Xeon W-2245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35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0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Open GPU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Open GPU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146437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Win11 Pro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BB5F9EA-0AD4-F3AD-9778-E519F1BCE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190892"/>
              </p:ext>
            </p:extLst>
          </p:nvPr>
        </p:nvGraphicFramePr>
        <p:xfrm>
          <a:off x="7342122" y="1274779"/>
          <a:ext cx="3010329" cy="259611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69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8887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P620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$4159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$300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$6809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$300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7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30E000M9US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30E000MRUS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94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91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Ryzen </a:t>
                      </a:r>
                      <a:r>
                        <a:rPr lang="en-US" sz="800" b="0" i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Threadripper</a:t>
                      </a: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PRO 5945WX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/>
                        <a:t>AMD Ryzen </a:t>
                      </a:r>
                      <a:r>
                        <a:rPr lang="en-US" sz="800" b="0" dirty="0" err="1"/>
                        <a:t>Threadripper</a:t>
                      </a:r>
                      <a:r>
                        <a:rPr lang="en-US" sz="800" b="0" dirty="0"/>
                        <a:t> PRO 5955WX</a:t>
                      </a:r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 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 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35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2TB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0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NVIDIA T400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NVIDIA RTX A2000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146437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EF47740-C284-48DA-349F-35583DB6D9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637898"/>
              </p:ext>
            </p:extLst>
          </p:nvPr>
        </p:nvGraphicFramePr>
        <p:xfrm>
          <a:off x="3207941" y="3858628"/>
          <a:ext cx="3010329" cy="258492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69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3838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P720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$3519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$4149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30BA00K0US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30BA00K4US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6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30BA00KUCA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30BA00KRCA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92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1x Xeon Silver 4214R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2x Xeon Silver 4210R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Memory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2x 16GB Memory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1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9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Open GPU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Open GPU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146437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Win11 Pro</a:t>
                      </a:r>
                    </a:p>
                    <a:p>
                      <a:pPr marL="91440" algn="ctr" rtl="0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Win11 Pro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Onsite Premier</a:t>
                      </a:r>
                    </a:p>
                    <a:p>
                      <a:pPr marL="91440"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91BF82D1-758C-8164-379A-F28E86A2B071}"/>
              </a:ext>
            </a:extLst>
          </p:cNvPr>
          <p:cNvSpPr txBox="1"/>
          <p:nvPr/>
        </p:nvSpPr>
        <p:spPr>
          <a:xfrm>
            <a:off x="5177021" y="1433868"/>
            <a:ext cx="855271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P520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E59623-6461-7CA7-E710-21FF2FEFAF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839" y="1767126"/>
            <a:ext cx="1971780" cy="1586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F1F1DD-A37A-569D-B1D8-343F7CA2E522}"/>
              </a:ext>
            </a:extLst>
          </p:cNvPr>
          <p:cNvSpPr txBox="1"/>
          <p:nvPr/>
        </p:nvSpPr>
        <p:spPr>
          <a:xfrm>
            <a:off x="2039365" y="5918185"/>
            <a:ext cx="855271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P520c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378DBF-7799-65F1-C98E-1817DC0D9D3D}"/>
              </a:ext>
            </a:extLst>
          </p:cNvPr>
          <p:cNvSpPr txBox="1"/>
          <p:nvPr/>
        </p:nvSpPr>
        <p:spPr>
          <a:xfrm>
            <a:off x="1051484" y="228604"/>
            <a:ext cx="6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THINKSTATION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Desktop Workstations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0F527D-1ECB-3AD6-252D-47EF15D068A0}"/>
              </a:ext>
            </a:extLst>
          </p:cNvPr>
          <p:cNvSpPr txBox="1"/>
          <p:nvPr/>
        </p:nvSpPr>
        <p:spPr>
          <a:xfrm>
            <a:off x="9244019" y="5819977"/>
            <a:ext cx="1348637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P720</a:t>
            </a:r>
          </a:p>
          <a:p>
            <a:r>
              <a:rPr lang="en-US" sz="800" i="1" dirty="0">
                <a:solidFill>
                  <a:schemeClr val="tx1"/>
                </a:solidFill>
              </a:rPr>
              <a:t>(monitor not included)</a:t>
            </a:r>
            <a:endParaRPr lang="en-US" sz="1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95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[ 1 OF 1 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938E06-D76F-4054-A3B4-9BD799B536A3}"/>
              </a:ext>
            </a:extLst>
          </p:cNvPr>
          <p:cNvSpPr/>
          <p:nvPr/>
        </p:nvSpPr>
        <p:spPr>
          <a:xfrm rot="5400000">
            <a:off x="5966718" y="-4562229"/>
            <a:ext cx="275610" cy="12049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DTWS GPU Comparison Table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750024E-434C-49BB-A480-F0D750F104A6}"/>
              </a:ext>
            </a:extLst>
          </p:cNvPr>
          <p:cNvGraphicFramePr>
            <a:graphicFrameLocks noGrp="1"/>
          </p:cNvGraphicFramePr>
          <p:nvPr/>
        </p:nvGraphicFramePr>
        <p:xfrm>
          <a:off x="79894" y="1660975"/>
          <a:ext cx="12049255" cy="4544832"/>
        </p:xfrm>
        <a:graphic>
          <a:graphicData uri="http://schemas.openxmlformats.org/drawingml/2006/table">
            <a:tbl>
              <a:tblPr/>
              <a:tblGrid>
                <a:gridCol w="3575605">
                  <a:extLst>
                    <a:ext uri="{9D8B030D-6E8A-4147-A177-3AD203B41FA5}">
                      <a16:colId xmlns:a16="http://schemas.microsoft.com/office/drawing/2014/main" val="3973317502"/>
                    </a:ext>
                  </a:extLst>
                </a:gridCol>
                <a:gridCol w="660894">
                  <a:extLst>
                    <a:ext uri="{9D8B030D-6E8A-4147-A177-3AD203B41FA5}">
                      <a16:colId xmlns:a16="http://schemas.microsoft.com/office/drawing/2014/main" val="1265756305"/>
                    </a:ext>
                  </a:extLst>
                </a:gridCol>
                <a:gridCol w="864246">
                  <a:extLst>
                    <a:ext uri="{9D8B030D-6E8A-4147-A177-3AD203B41FA5}">
                      <a16:colId xmlns:a16="http://schemas.microsoft.com/office/drawing/2014/main" val="3577026967"/>
                    </a:ext>
                  </a:extLst>
                </a:gridCol>
                <a:gridCol w="974395">
                  <a:extLst>
                    <a:ext uri="{9D8B030D-6E8A-4147-A177-3AD203B41FA5}">
                      <a16:colId xmlns:a16="http://schemas.microsoft.com/office/drawing/2014/main" val="3478087167"/>
                    </a:ext>
                  </a:extLst>
                </a:gridCol>
                <a:gridCol w="521089">
                  <a:extLst>
                    <a:ext uri="{9D8B030D-6E8A-4147-A177-3AD203B41FA5}">
                      <a16:colId xmlns:a16="http://schemas.microsoft.com/office/drawing/2014/main" val="507245083"/>
                    </a:ext>
                  </a:extLst>
                </a:gridCol>
                <a:gridCol w="800085">
                  <a:extLst>
                    <a:ext uri="{9D8B030D-6E8A-4147-A177-3AD203B41FA5}">
                      <a16:colId xmlns:a16="http://schemas.microsoft.com/office/drawing/2014/main" val="226238818"/>
                    </a:ext>
                  </a:extLst>
                </a:gridCol>
                <a:gridCol w="490239">
                  <a:extLst>
                    <a:ext uri="{9D8B030D-6E8A-4147-A177-3AD203B41FA5}">
                      <a16:colId xmlns:a16="http://schemas.microsoft.com/office/drawing/2014/main" val="1416092913"/>
                    </a:ext>
                  </a:extLst>
                </a:gridCol>
                <a:gridCol w="398702">
                  <a:extLst>
                    <a:ext uri="{9D8B030D-6E8A-4147-A177-3AD203B41FA5}">
                      <a16:colId xmlns:a16="http://schemas.microsoft.com/office/drawing/2014/main" val="1996116104"/>
                    </a:ext>
                  </a:extLst>
                </a:gridCol>
                <a:gridCol w="345812">
                  <a:extLst>
                    <a:ext uri="{9D8B030D-6E8A-4147-A177-3AD203B41FA5}">
                      <a16:colId xmlns:a16="http://schemas.microsoft.com/office/drawing/2014/main" val="1836423867"/>
                    </a:ext>
                  </a:extLst>
                </a:gridCol>
                <a:gridCol w="3418188">
                  <a:extLst>
                    <a:ext uri="{9D8B030D-6E8A-4147-A177-3AD203B41FA5}">
                      <a16:colId xmlns:a16="http://schemas.microsoft.com/office/drawing/2014/main" val="2650629638"/>
                    </a:ext>
                  </a:extLst>
                </a:gridCol>
              </a:tblGrid>
              <a:tr h="4651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GPU Model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Architecture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Frame Buffer Size or VRAM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Memory Type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Memory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Interface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CUDA Cores / 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Stream Processors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RT 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Cores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Tensor 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Cores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VR 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Ready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Offered on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917522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T400(miniDP x3) - 2GB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TWR,P350TWR/SFF, P340TWR/SFF,P348, P520, P520c,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5947161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T400(miniDP x3) - 4GB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P350TWR/SFF, P340TWR/SFF, P348, P358, P360 Tiny, </a:t>
                      </a:r>
                      <a:r>
                        <a:rPr lang="en-US" sz="8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P360 Ultr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4912487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T600(miniDP x4) - 4GB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TWR,P350TWR/SFF, P340TWR/SFF,P348, P350 Tiny, P360 Tiny,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6973846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T1000(miniDP x4) - 4GB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P350 TWR/SFF, P340TWR/SFF, P348, P350 Tiny, P360 Tiny,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3828235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T1000(miniDP x4) - 8GB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P350 TWR/SFF, P340 TWR/SFF, P348, P358, </a:t>
                      </a:r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P340 Tiny, P350 Tiny</a:t>
                      </a:r>
                      <a:r>
                        <a:rPr lang="en-US" sz="8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Tiny, </a:t>
                      </a:r>
                      <a:r>
                        <a:rPr lang="en-US" sz="800" b="1" i="0" u="none" strike="noStrike" dirty="0">
                          <a:solidFill>
                            <a:srgbClr val="4472C4"/>
                          </a:solidFill>
                          <a:effectLst/>
                          <a:latin typeface="+mn-lt"/>
                        </a:rPr>
                        <a:t>P360 Ultra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517019"/>
                  </a:ext>
                </a:extLst>
              </a:tr>
              <a:tr h="18678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A2000(DP x4) - 6GB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3,328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P350 TWR/SFF, P340TWR,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461666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A2000(DP x4) - 12GB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3,328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P350TWR/SFF, 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P340 TWR, P358, </a:t>
                      </a:r>
                      <a:r>
                        <a:rPr lang="en-US" sz="800" b="1" i="0" u="none" strike="noStrike">
                          <a:solidFill>
                            <a:srgbClr val="4472C4"/>
                          </a:solidFill>
                          <a:effectLst/>
                          <a:latin typeface="+mn-lt"/>
                        </a:rPr>
                        <a:t>P360 Ultra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054117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A4000(DP x4) - 16GB GDDR6 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6,144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P350 TWR,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0648891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RTX A4500(DP x4) - 24GB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320-bit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7,168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445968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RTX A5000 mobile,16GB, 4miniDP,GDDR6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6,144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4472C4"/>
                          </a:solidFill>
                          <a:effectLst/>
                          <a:latin typeface="+mn-lt"/>
                        </a:rPr>
                        <a:t>P360 Ultra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232336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RTX A5000(DP x4) - 24GB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10,240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P350 TWR,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784360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RTX A5500(DP x4) - 24GB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10,240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n-NO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5745592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RTX A6000(DP x4) - 24GB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10,752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n-NO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866039"/>
                  </a:ext>
                </a:extLst>
              </a:tr>
              <a:tr h="1867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GeForce GTX1660 Super(1xDP,1xHDMI,1xDVI-D) - 6GB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1,408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P340 TWR, P348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2478661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Geforce RTX 3060(DP x3, HDMI x1) - 12GB GDDR6X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3,584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P350 TWR, P348, P358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794326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Geforce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RTX 3060Ti(DP x3, HDMI x1) - 8GB GDDR6X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4,864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P520, P520c, P620,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521487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Geforce RTX 3070Ti(DP x3, HDMI x1) - 8GB GDDR6X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6,144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P358, P520, P520c, P620, P720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6332258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GeForce RTX 3080(DPx3, HDMIx1) - 10GB 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320-bit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8,704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P358, P520, P620, P720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6609852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GeForce RTX 3080Ti (DPx3, HDMIx1) - 10GB 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320-bit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10,240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P520, P620 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508327"/>
                  </a:ext>
                </a:extLst>
              </a:tr>
              <a:tr h="117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AMD Radeon Pro WX3200 (MiniDP x 4) 4GB DDR5 HP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Polaris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GDDR5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P350 TWR/SFF,P340TWR/SFF,P348, </a:t>
                      </a:r>
                      <a:r>
                        <a:rPr lang="en-US" sz="800" b="1" i="0" u="none" strike="noStrike">
                          <a:solidFill>
                            <a:srgbClr val="4472C4"/>
                          </a:solidFill>
                          <a:effectLst/>
                          <a:latin typeface="+mn-lt"/>
                        </a:rPr>
                        <a:t>P360 Ultra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9912169"/>
                  </a:ext>
                </a:extLst>
              </a:tr>
              <a:tr h="117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AMD Radeon Pro W6400 (DP x 2) 4GB 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RDNA 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P620, P358 Ref2.0,</a:t>
                      </a:r>
                      <a:r>
                        <a:rPr lang="zh-CN" alt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CN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P360Tower Ref2.0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9639637"/>
                  </a:ext>
                </a:extLst>
              </a:tr>
              <a:tr h="117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AMD Radeon Pro W6600 (DP x 4) 8GB 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RDNA 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1792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P620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700678"/>
                  </a:ext>
                </a:extLst>
              </a:tr>
              <a:tr h="117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AMD Radeon Pro W6800 (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mDP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x 6) 32GB 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RDNA 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P620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20700"/>
                  </a:ext>
                </a:extLst>
              </a:tr>
              <a:tr h="3502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Intel® UHD Graphics 770 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UDIMM ECC/No-ECC, 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DPC DDR4 @ 1.2V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</a:t>
                      </a:r>
                      <a:r>
                        <a:rPr lang="en-US" sz="8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P360 Ultra</a:t>
                      </a:r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P360 Tiny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04833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7AAE877-A73D-B6CC-5EBE-E5DDC752A059}"/>
              </a:ext>
            </a:extLst>
          </p:cNvPr>
          <p:cNvSpPr txBox="1"/>
          <p:nvPr/>
        </p:nvSpPr>
        <p:spPr>
          <a:xfrm>
            <a:off x="1051484" y="228604"/>
            <a:ext cx="6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THINKSTATION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Desktop Workstations</a:t>
            </a:r>
          </a:p>
        </p:txBody>
      </p:sp>
    </p:spTree>
    <p:extLst>
      <p:ext uri="{BB962C8B-B14F-4D97-AF65-F5344CB8AC3E}">
        <p14:creationId xmlns:p14="http://schemas.microsoft.com/office/powerpoint/2010/main" val="1601964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[ 1 OF 1 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60328" y="1022865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7EC46BCA-0236-4308-838E-5F117C9B385E}"/>
              </a:ext>
            </a:extLst>
          </p:cNvPr>
          <p:cNvSpPr/>
          <p:nvPr/>
        </p:nvSpPr>
        <p:spPr>
          <a:xfrm rot="5400000">
            <a:off x="5937254" y="-4516996"/>
            <a:ext cx="289653" cy="12004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Attach and Upgrade Options for Workstations</a:t>
            </a:r>
          </a:p>
        </p:txBody>
      </p:sp>
      <p:sp>
        <p:nvSpPr>
          <p:cNvPr id="96" name="矩形 3">
            <a:extLst>
              <a:ext uri="{FF2B5EF4-FFF2-40B4-BE49-F238E27FC236}">
                <a16:creationId xmlns:a16="http://schemas.microsoft.com/office/drawing/2014/main" id="{9DC9B955-BF1A-4F60-8A20-E61241656946}"/>
              </a:ext>
            </a:extLst>
          </p:cNvPr>
          <p:cNvSpPr/>
          <p:nvPr/>
        </p:nvSpPr>
        <p:spPr>
          <a:xfrm>
            <a:off x="59673" y="5998087"/>
            <a:ext cx="817798" cy="132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4BEB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46FAC2F0-7BB4-42D3-9DFD-EE560BF59A70}"/>
              </a:ext>
            </a:extLst>
          </p:cNvPr>
          <p:cNvGraphicFramePr>
            <a:graphicFrameLocks noGrp="1"/>
          </p:cNvGraphicFramePr>
          <p:nvPr/>
        </p:nvGraphicFramePr>
        <p:xfrm>
          <a:off x="58521" y="1675938"/>
          <a:ext cx="3685404" cy="45632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21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3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0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334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Attach Performance Displays – Lenovo’s Best!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6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$459   P24q-20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61F5GAR1US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23.8-inch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 USB-C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$559 P24h-2L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62B2GAR1US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23.8-inch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2560x1440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USB-C (up to 70w)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18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$576</a:t>
                      </a:r>
                      <a:r>
                        <a:rPr lang="en-US" sz="11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 P27q-20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61EAGAR6US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27-inch QHD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4-sided near-edgeless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2560x1440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$724  P27h-20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61E9GAR6US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27-inch QHD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4-sided near-edgeless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USB-C (90W)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Integrated RJ45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74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kern="1200" baseline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kern="1200" baseline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kern="1200" baseline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$1,484</a:t>
                      </a:r>
                      <a:r>
                        <a:rPr lang="en-US" sz="11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 P32p-20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62A2GAR2US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32-inch 4K UHD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USB-C (up 90W)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Integrated RJ45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Integrated phone holder stand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079112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58E22875-8B3D-405B-B0A5-762B48DD10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96" y="5361031"/>
            <a:ext cx="777353" cy="655857"/>
          </a:xfrm>
          <a:prstGeom prst="rect">
            <a:avLst/>
          </a:prstGeom>
        </p:spPr>
      </p:pic>
      <p:sp>
        <p:nvSpPr>
          <p:cNvPr id="23" name="矩形 3">
            <a:extLst>
              <a:ext uri="{FF2B5EF4-FFF2-40B4-BE49-F238E27FC236}">
                <a16:creationId xmlns:a16="http://schemas.microsoft.com/office/drawing/2014/main" id="{92113EAD-E570-40AE-9D85-DAF04886EDE7}"/>
              </a:ext>
            </a:extLst>
          </p:cNvPr>
          <p:cNvSpPr/>
          <p:nvPr/>
        </p:nvSpPr>
        <p:spPr>
          <a:xfrm>
            <a:off x="59673" y="5998087"/>
            <a:ext cx="817798" cy="132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C4BEB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2269940-BE16-4E68-BB47-057A8A8D3A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5" y="4138397"/>
            <a:ext cx="881166" cy="6608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4ACCA4-BDDA-42B8-9920-FD4ECE4DE6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55" y="2958767"/>
            <a:ext cx="594385" cy="497880"/>
          </a:xfrm>
          <a:prstGeom prst="rect">
            <a:avLst/>
          </a:prstGeom>
        </p:spPr>
      </p:pic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4FCD309C-44C1-44DB-8797-0303123D7A4F}"/>
              </a:ext>
            </a:extLst>
          </p:cNvPr>
          <p:cNvGraphicFramePr>
            <a:graphicFrameLocks noGrp="1"/>
          </p:cNvGraphicFramePr>
          <p:nvPr/>
        </p:nvGraphicFramePr>
        <p:xfrm>
          <a:off x="3803822" y="1675938"/>
          <a:ext cx="8280445" cy="186304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85530">
                  <a:extLst>
                    <a:ext uri="{9D8B030D-6E8A-4147-A177-3AD203B41FA5}">
                      <a16:colId xmlns:a16="http://schemas.microsoft.com/office/drawing/2014/main" val="1197470116"/>
                    </a:ext>
                  </a:extLst>
                </a:gridCol>
                <a:gridCol w="1385033">
                  <a:extLst>
                    <a:ext uri="{9D8B030D-6E8A-4147-A177-3AD203B41FA5}">
                      <a16:colId xmlns:a16="http://schemas.microsoft.com/office/drawing/2014/main" val="87328719"/>
                    </a:ext>
                  </a:extLst>
                </a:gridCol>
                <a:gridCol w="1291450">
                  <a:extLst>
                    <a:ext uri="{9D8B030D-6E8A-4147-A177-3AD203B41FA5}">
                      <a16:colId xmlns:a16="http://schemas.microsoft.com/office/drawing/2014/main" val="227754861"/>
                    </a:ext>
                  </a:extLst>
                </a:gridCol>
                <a:gridCol w="1406143">
                  <a:extLst>
                    <a:ext uri="{9D8B030D-6E8A-4147-A177-3AD203B41FA5}">
                      <a16:colId xmlns:a16="http://schemas.microsoft.com/office/drawing/2014/main" val="3470564662"/>
                    </a:ext>
                  </a:extLst>
                </a:gridCol>
                <a:gridCol w="1406144">
                  <a:extLst>
                    <a:ext uri="{9D8B030D-6E8A-4147-A177-3AD203B41FA5}">
                      <a16:colId xmlns:a16="http://schemas.microsoft.com/office/drawing/2014/main" val="838327797"/>
                    </a:ext>
                  </a:extLst>
                </a:gridCol>
                <a:gridCol w="1406145">
                  <a:extLst>
                    <a:ext uri="{9D8B030D-6E8A-4147-A177-3AD203B41FA5}">
                      <a16:colId xmlns:a16="http://schemas.microsoft.com/office/drawing/2014/main" val="2494220228"/>
                    </a:ext>
                  </a:extLst>
                </a:gridCol>
              </a:tblGrid>
              <a:tr h="266553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P340 SFF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P340 TWR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P350 SFF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P350 TWR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P348 TWR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P358 TWR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4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$201.99 -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4X60N86656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 P400 2GB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$359.99 -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4X60R60469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 P620 2GB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$604.99 -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4X60N86660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 P1000 4GB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$297.99 -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4X61H02424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$179.99 -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$699.99 -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4X61F99433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6GB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$179.99 -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28279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D51DC810-94BA-4C45-A2CD-616C569265CC}"/>
              </a:ext>
            </a:extLst>
          </p:cNvPr>
          <p:cNvGraphicFramePr>
            <a:graphicFrameLocks noGrp="1"/>
          </p:cNvGraphicFramePr>
          <p:nvPr/>
        </p:nvGraphicFramePr>
        <p:xfrm>
          <a:off x="3803822" y="3584906"/>
          <a:ext cx="8280445" cy="26543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87724">
                  <a:extLst>
                    <a:ext uri="{9D8B030D-6E8A-4147-A177-3AD203B41FA5}">
                      <a16:colId xmlns:a16="http://schemas.microsoft.com/office/drawing/2014/main" val="1197470116"/>
                    </a:ext>
                  </a:extLst>
                </a:gridCol>
                <a:gridCol w="1390959">
                  <a:extLst>
                    <a:ext uri="{9D8B030D-6E8A-4147-A177-3AD203B41FA5}">
                      <a16:colId xmlns:a16="http://schemas.microsoft.com/office/drawing/2014/main" val="87328719"/>
                    </a:ext>
                  </a:extLst>
                </a:gridCol>
                <a:gridCol w="1284673">
                  <a:extLst>
                    <a:ext uri="{9D8B030D-6E8A-4147-A177-3AD203B41FA5}">
                      <a16:colId xmlns:a16="http://schemas.microsoft.com/office/drawing/2014/main" val="227754861"/>
                    </a:ext>
                  </a:extLst>
                </a:gridCol>
                <a:gridCol w="1405696">
                  <a:extLst>
                    <a:ext uri="{9D8B030D-6E8A-4147-A177-3AD203B41FA5}">
                      <a16:colId xmlns:a16="http://schemas.microsoft.com/office/drawing/2014/main" val="3470564662"/>
                    </a:ext>
                  </a:extLst>
                </a:gridCol>
                <a:gridCol w="1405696">
                  <a:extLst>
                    <a:ext uri="{9D8B030D-6E8A-4147-A177-3AD203B41FA5}">
                      <a16:colId xmlns:a16="http://schemas.microsoft.com/office/drawing/2014/main" val="2297016739"/>
                    </a:ext>
                  </a:extLst>
                </a:gridCol>
                <a:gridCol w="1405697">
                  <a:extLst>
                    <a:ext uri="{9D8B030D-6E8A-4147-A177-3AD203B41FA5}">
                      <a16:colId xmlns:a16="http://schemas.microsoft.com/office/drawing/2014/main" val="838327797"/>
                    </a:ext>
                  </a:extLst>
                </a:gridCol>
              </a:tblGrid>
              <a:tr h="244567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P360 Ultra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P360 TWR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P520c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P520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P720/P920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12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$179.99 -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$699.99 -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4X61F99433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6GB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$2,599.99 -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4X61J77360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A4500 20GB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$604.99 -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4X60N86661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$169.99 -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$2,599.99 -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4X61J77360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A4500 20GB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$179.99 -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$699.99 -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4X61F99433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6GB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$2,599.99 -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4X61J77360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A4500 20GB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$7,919.99 -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4X61D17227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A6000 48GB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$359.99 -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4X60R60468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P620 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$604.99 -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4X60N86661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$7,919.99 -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4X61D17227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A6000 48GB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$186.99 -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4X60N86657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P400 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$359.99 -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4X60R60468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$179.99 -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$699.99 -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4X61F99433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6GB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$2,599.99 -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4X61J77360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A4500 20GB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$7,919.99 -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4X61D17227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A6000 48GB</a:t>
                      </a: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282793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381053C4-221E-422F-A6B3-0794578D33A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43" b="89431" l="8475" r="94068">
                        <a14:foregroundMark x1="8475" y1="69919" x2="8475" y2="69919"/>
                        <a14:foregroundMark x1="94068" y1="15447" x2="94068" y2="15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440" y="5061140"/>
            <a:ext cx="946674" cy="9961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C6C1DB-91E5-2833-6D90-A4D4B515ECD7}"/>
              </a:ext>
            </a:extLst>
          </p:cNvPr>
          <p:cNvSpPr txBox="1"/>
          <p:nvPr/>
        </p:nvSpPr>
        <p:spPr>
          <a:xfrm>
            <a:off x="1051484" y="228604"/>
            <a:ext cx="6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THINKSTATION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Desktop Workstations</a:t>
            </a:r>
          </a:p>
        </p:txBody>
      </p:sp>
    </p:spTree>
    <p:extLst>
      <p:ext uri="{BB962C8B-B14F-4D97-AF65-F5344CB8AC3E}">
        <p14:creationId xmlns:p14="http://schemas.microsoft.com/office/powerpoint/2010/main" val="1440621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1" y="228600"/>
            <a:ext cx="8044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SERVICES</a:t>
            </a:r>
          </a:p>
        </p:txBody>
      </p:sp>
      <p:pic>
        <p:nvPicPr>
          <p:cNvPr id="15" name="Picture 14" descr="shield-services2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576" y="167059"/>
            <a:ext cx="711173" cy="71415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0505968-3CB3-CD0F-DC45-83EC61467E78}"/>
              </a:ext>
            </a:extLst>
          </p:cNvPr>
          <p:cNvSpPr txBox="1">
            <a:spLocks/>
          </p:cNvSpPr>
          <p:nvPr/>
        </p:nvSpPr>
        <p:spPr bwMode="gray">
          <a:xfrm>
            <a:off x="548640" y="1308880"/>
            <a:ext cx="11073384" cy="4906726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-22856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35938" indent="-150258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47033" indent="-156606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45431" indent="-150258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Looking for the latest Services and Software information? </a:t>
            </a:r>
          </a:p>
          <a:p>
            <a:pPr marL="0" marR="0" lvl="0" indent="0" algn="ctr" defTabSz="121898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Check out SmartFind for compatible Services &amp; Software for EDU, ThinkPad, ThinkCentre, ThinkStation models</a:t>
            </a:r>
          </a:p>
          <a:p>
            <a:pPr marL="0" marR="0" lvl="0" indent="0" algn="ctr" defTabSz="121898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4"/>
              </a:rPr>
              <a:t>https://smartfind.lenovo.com/#/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A0FC0E-5CF7-3406-AD61-D2B123134B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164" y="3326704"/>
            <a:ext cx="5390496" cy="298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5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57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F0B8C7-F685-9E72-F711-04A015A6D8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789" b="21789"/>
          <a:stretch/>
        </p:blipFill>
        <p:spPr>
          <a:xfrm>
            <a:off x="7600183" y="1123700"/>
            <a:ext cx="4854749" cy="2739152"/>
          </a:xfrm>
          <a:prstGeom prst="rect">
            <a:avLst/>
          </a:prstGeom>
        </p:spPr>
      </p:pic>
      <p:pic>
        <p:nvPicPr>
          <p:cNvPr id="3" name="Picture 2" descr="A computer with a blue screen&#10;&#10;Description automatically generated with low confidence">
            <a:extLst>
              <a:ext uri="{FF2B5EF4-FFF2-40B4-BE49-F238E27FC236}">
                <a16:creationId xmlns:a16="http://schemas.microsoft.com/office/drawing/2014/main" id="{19899675-9581-72D9-7488-831BC892D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958" y="1063729"/>
            <a:ext cx="2420219" cy="2420219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2CC68-F135-D397-D016-A7A06112A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380" y="1456469"/>
            <a:ext cx="2420218" cy="242021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THINKPAD PREMIUM TOPSELLER NOTEBOOKS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9C02E9E-855E-41AE-9203-1A116D0CCE81}"/>
              </a:ext>
            </a:extLst>
          </p:cNvPr>
          <p:cNvSpPr txBox="1"/>
          <p:nvPr/>
        </p:nvSpPr>
        <p:spPr>
          <a:xfrm>
            <a:off x="59746" y="3036249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X1 Carbon 10</a:t>
            </a:r>
            <a:r>
              <a:rPr lang="en-US" sz="1165" i="1" baseline="30000" dirty="0">
                <a:solidFill>
                  <a:srgbClr val="000000"/>
                </a:solidFill>
                <a:latin typeface="Arial"/>
              </a:rPr>
              <a:t>th</a:t>
            </a:r>
            <a:r>
              <a:rPr lang="en-US" sz="1165" i="1" dirty="0">
                <a:solidFill>
                  <a:srgbClr val="000000"/>
                </a:solidFill>
                <a:latin typeface="Arial"/>
              </a:rPr>
              <a:t> Gen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F034B9-1029-41C3-A527-75D625A3800D}"/>
              </a:ext>
            </a:extLst>
          </p:cNvPr>
          <p:cNvSpPr txBox="1"/>
          <p:nvPr/>
        </p:nvSpPr>
        <p:spPr>
          <a:xfrm>
            <a:off x="5424717" y="2989650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X1 Extreme 5th Gen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D518BAD-BCC2-47F1-851A-48244CCE2686}"/>
              </a:ext>
            </a:extLst>
          </p:cNvPr>
          <p:cNvSpPr txBox="1"/>
          <p:nvPr/>
        </p:nvSpPr>
        <p:spPr>
          <a:xfrm>
            <a:off x="1176962" y="4140849"/>
            <a:ext cx="1293933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X13 Yoga G3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AFE08E-0CA2-4FDD-8085-B5AF798B6D0F}"/>
              </a:ext>
            </a:extLst>
          </p:cNvPr>
          <p:cNvSpPr txBox="1"/>
          <p:nvPr/>
        </p:nvSpPr>
        <p:spPr>
          <a:xfrm>
            <a:off x="3433897" y="1396110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X1 Yoga 7</a:t>
            </a:r>
            <a:r>
              <a:rPr lang="en-US" sz="1165" i="1" baseline="30000" dirty="0">
                <a:solidFill>
                  <a:srgbClr val="000000"/>
                </a:solidFill>
                <a:latin typeface="Arial"/>
              </a:rPr>
              <a:t>th</a:t>
            </a:r>
            <a:r>
              <a:rPr lang="en-US" sz="1165" i="1" dirty="0">
                <a:solidFill>
                  <a:srgbClr val="000000"/>
                </a:solidFill>
                <a:latin typeface="Arial"/>
              </a:rPr>
              <a:t> Gen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860A3E5-9149-4D5B-B15C-0E93B19BCB9B}"/>
              </a:ext>
            </a:extLst>
          </p:cNvPr>
          <p:cNvSpPr txBox="1"/>
          <p:nvPr/>
        </p:nvSpPr>
        <p:spPr>
          <a:xfrm>
            <a:off x="9840826" y="5779285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T14s G3 (Intel/AMD)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AA2019-8FC8-468B-A36C-C9DD2AE62639}"/>
              </a:ext>
            </a:extLst>
          </p:cNvPr>
          <p:cNvSpPr txBox="1"/>
          <p:nvPr/>
        </p:nvSpPr>
        <p:spPr>
          <a:xfrm>
            <a:off x="5462431" y="5951773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T16 G1 (Intel/AMD)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C42C94-760A-4C06-8BD4-3202A201B4DC}"/>
              </a:ext>
            </a:extLst>
          </p:cNvPr>
          <p:cNvSpPr txBox="1"/>
          <p:nvPr/>
        </p:nvSpPr>
        <p:spPr>
          <a:xfrm>
            <a:off x="6794411" y="4283324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T14 G3 (Intel/AMD)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1DBAD2-EB39-56FC-F2A3-96FD451CCE1F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1 OF 4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71F4B6-5217-9CA5-965D-EA61CD68175F}"/>
              </a:ext>
            </a:extLst>
          </p:cNvPr>
          <p:cNvSpPr txBox="1"/>
          <p:nvPr/>
        </p:nvSpPr>
        <p:spPr>
          <a:xfrm>
            <a:off x="8902623" y="2712698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Z16 G1 </a:t>
            </a:r>
          </a:p>
        </p:txBody>
      </p:sp>
      <p:pic>
        <p:nvPicPr>
          <p:cNvPr id="7" name="図 10" descr="コンピューターが置かれているノートパソコン&#10;&#10;自動的に生成された説明">
            <a:extLst>
              <a:ext uri="{FF2B5EF4-FFF2-40B4-BE49-F238E27FC236}">
                <a16:creationId xmlns:a16="http://schemas.microsoft.com/office/drawing/2014/main" id="{4DDE65CA-92D8-3885-D108-B9C231658A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35" y="3616473"/>
            <a:ext cx="3262197" cy="2117827"/>
          </a:xfrm>
          <a:prstGeom prst="rect">
            <a:avLst/>
          </a:prstGeom>
        </p:spPr>
      </p:pic>
      <p:pic>
        <p:nvPicPr>
          <p:cNvPr id="8" name="図 4" descr="キーボードの上にあるノートパソコン&#10;&#10;自動的に生成された説明">
            <a:extLst>
              <a:ext uri="{FF2B5EF4-FFF2-40B4-BE49-F238E27FC236}">
                <a16:creationId xmlns:a16="http://schemas.microsoft.com/office/drawing/2014/main" id="{2F5EA514-2850-CB6E-546A-AC8CB167B4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98" y="3907837"/>
            <a:ext cx="1828819" cy="1466842"/>
          </a:xfrm>
          <a:prstGeom prst="rect">
            <a:avLst/>
          </a:prstGeom>
        </p:spPr>
      </p:pic>
      <p:pic>
        <p:nvPicPr>
          <p:cNvPr id="9" name="図 6" descr="キーボードの上にあるノートパソコン&#10;&#10;自動的に生成された説明">
            <a:extLst>
              <a:ext uri="{FF2B5EF4-FFF2-40B4-BE49-F238E27FC236}">
                <a16:creationId xmlns:a16="http://schemas.microsoft.com/office/drawing/2014/main" id="{124F1B5B-EB6A-AD8B-68D9-F74847052E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21" y="3290444"/>
            <a:ext cx="4313694" cy="3459938"/>
          </a:xfrm>
          <a:prstGeom prst="rect">
            <a:avLst/>
          </a:prstGeom>
        </p:spPr>
      </p:pic>
      <p:pic>
        <p:nvPicPr>
          <p:cNvPr id="10" name="Picture 9" descr="A picture containing text, computer, electronics, indoor&#10;&#10;Description automatically generated">
            <a:extLst>
              <a:ext uri="{FF2B5EF4-FFF2-40B4-BE49-F238E27FC236}">
                <a16:creationId xmlns:a16="http://schemas.microsoft.com/office/drawing/2014/main" id="{6B6EDAFE-2E9E-B5DD-1609-EE7BDE42681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7" b="14862"/>
          <a:stretch/>
        </p:blipFill>
        <p:spPr>
          <a:xfrm>
            <a:off x="5198265" y="1186653"/>
            <a:ext cx="2571076" cy="1935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763E38-34CE-EC77-1321-1F4ECDC5468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0014" b="9580"/>
          <a:stretch/>
        </p:blipFill>
        <p:spPr>
          <a:xfrm>
            <a:off x="373537" y="4351349"/>
            <a:ext cx="1977628" cy="1590116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C2A25826-9473-443F-8831-79ED6A5F88DC}"/>
              </a:ext>
            </a:extLst>
          </p:cNvPr>
          <p:cNvSpPr/>
          <p:nvPr/>
        </p:nvSpPr>
        <p:spPr>
          <a:xfrm>
            <a:off x="1945895" y="3309333"/>
            <a:ext cx="354366" cy="34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1581113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omputer with a blue screen&#10;&#10;Description automatically generated with low confidence">
            <a:extLst>
              <a:ext uri="{FF2B5EF4-FFF2-40B4-BE49-F238E27FC236}">
                <a16:creationId xmlns:a16="http://schemas.microsoft.com/office/drawing/2014/main" id="{B50AC623-2EB3-185D-2EC8-36330AF0F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28" y="3429000"/>
            <a:ext cx="3035991" cy="3035991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F78B2E-0B17-484A-85C1-3C862AD55557}"/>
              </a:ext>
            </a:extLst>
          </p:cNvPr>
          <p:cNvSpPr txBox="1"/>
          <p:nvPr/>
        </p:nvSpPr>
        <p:spPr>
          <a:xfrm>
            <a:off x="1051482" y="228600"/>
            <a:ext cx="9564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THINKPAD PREMIUM TOPSELLER NOTEBOOKS</a:t>
            </a:r>
          </a:p>
          <a:p>
            <a:r>
              <a:rPr lang="en-US" sz="2000" i="1" dirty="0">
                <a:solidFill>
                  <a:srgbClr val="FFFFFF"/>
                </a:solidFill>
                <a:ea typeface="Arial" charset="0"/>
                <a:cs typeface="Arial" charset="0"/>
              </a:rPr>
              <a:t>X &amp; Z Series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C3FEDB-4CBC-4B9D-B69F-29DFD11CB9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033B76-BA07-F677-9F14-BCC05D179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296921"/>
              </p:ext>
            </p:extLst>
          </p:nvPr>
        </p:nvGraphicFramePr>
        <p:xfrm>
          <a:off x="0" y="1296444"/>
          <a:ext cx="3941783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35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Carbon 10</a:t>
                      </a:r>
                      <a:r>
                        <a:rPr kumimoji="0" lang="en-US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Gen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$2539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$3259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21CB000AUS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21CB000CUS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21CB009KUS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21CB000ACA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21CB000CCA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21CB009KCA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i5-1240P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Carbon Fiber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Carbon Fiber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Carbon Fiber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633064-79A8-1E4C-1758-EE6B8B8CBB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54332"/>
              </p:ext>
            </p:extLst>
          </p:nvPr>
        </p:nvGraphicFramePr>
        <p:xfrm>
          <a:off x="3920590" y="1296442"/>
          <a:ext cx="2678253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Yoga 7</a:t>
                      </a:r>
                      <a:r>
                        <a:rPr kumimoji="0" lang="en-US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Gen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$2769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$3219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21CD0045US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21CD000GUS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21CD0045CA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21CD000GCA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Carbon Fiber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Carbon Fiber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57Whr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B75DBDD-9975-27FB-BE13-420BDEEE34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335997"/>
              </p:ext>
            </p:extLst>
          </p:nvPr>
        </p:nvGraphicFramePr>
        <p:xfrm>
          <a:off x="6598843" y="1296442"/>
          <a:ext cx="2678253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X13 Yoga Gen 3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$2389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21AW002MUS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21AW002NUS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21AW002MCA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21AW002NCA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52.8Whr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52.8Whr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E5E0757-215A-225E-FCCD-BDA122D2C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93526"/>
              </p:ext>
            </p:extLst>
          </p:nvPr>
        </p:nvGraphicFramePr>
        <p:xfrm>
          <a:off x="9255903" y="1296442"/>
          <a:ext cx="1484065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Extreme Gen 5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$3249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21DE0049US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21DE0049CA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52.8Whr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C58AE6B-7652-8318-7B15-D0CE69113AA3}"/>
              </a:ext>
            </a:extLst>
          </p:cNvPr>
          <p:cNvSpPr txBox="1"/>
          <p:nvPr/>
        </p:nvSpPr>
        <p:spPr>
          <a:xfrm>
            <a:off x="2302141" y="5904905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X1 Carbon 10</a:t>
            </a:r>
            <a:r>
              <a:rPr lang="en-US" sz="1165" i="1" baseline="30000" dirty="0">
                <a:solidFill>
                  <a:srgbClr val="000000"/>
                </a:solidFill>
                <a:latin typeface="Arial"/>
              </a:rPr>
              <a:t>th</a:t>
            </a:r>
            <a:r>
              <a:rPr lang="en-US" sz="1165" i="1" dirty="0">
                <a:solidFill>
                  <a:srgbClr val="000000"/>
                </a:solidFill>
                <a:latin typeface="Arial"/>
              </a:rPr>
              <a:t> Gen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19F1DD-C3BE-8331-3263-AAC01AA1577D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2 OF 4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1C2A920C-3D89-D5DD-D23B-9606A9F6F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499527"/>
              </p:ext>
            </p:extLst>
          </p:nvPr>
        </p:nvGraphicFramePr>
        <p:xfrm>
          <a:off x="5399506" y="3811219"/>
          <a:ext cx="2678253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Z16 Gen 1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$2729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21D4001UUS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21D4001VUS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21D4001UCA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21D4001VCA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6850H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72Whr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72Whr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4FE0E784-4A7D-17AD-3A1C-3F26DB4622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789" b="21789"/>
          <a:stretch/>
        </p:blipFill>
        <p:spPr>
          <a:xfrm>
            <a:off x="8158171" y="3981895"/>
            <a:ext cx="4154579" cy="234410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0E022D0-8832-ED42-D8C5-76F016B92641}"/>
              </a:ext>
            </a:extLst>
          </p:cNvPr>
          <p:cNvSpPr txBox="1"/>
          <p:nvPr/>
        </p:nvSpPr>
        <p:spPr>
          <a:xfrm>
            <a:off x="10964252" y="5969623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Z16 Gen 1</a:t>
            </a:r>
          </a:p>
        </p:txBody>
      </p:sp>
    </p:spTree>
    <p:extLst>
      <p:ext uri="{BB962C8B-B14F-4D97-AF65-F5344CB8AC3E}">
        <p14:creationId xmlns:p14="http://schemas.microsoft.com/office/powerpoint/2010/main" val="2758597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10" descr="コンピューターが置かれているノートパソコン&#10;&#10;自動的に生成された説明">
            <a:extLst>
              <a:ext uri="{FF2B5EF4-FFF2-40B4-BE49-F238E27FC236}">
                <a16:creationId xmlns:a16="http://schemas.microsoft.com/office/drawing/2014/main" id="{6CEDCA2E-2D47-FDFF-56B8-269FA62AA1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455" y="3649741"/>
            <a:ext cx="4141476" cy="26886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F78B2E-0B17-484A-85C1-3C862AD55557}"/>
              </a:ext>
            </a:extLst>
          </p:cNvPr>
          <p:cNvSpPr txBox="1"/>
          <p:nvPr/>
        </p:nvSpPr>
        <p:spPr>
          <a:xfrm>
            <a:off x="1051482" y="228600"/>
            <a:ext cx="9564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THINKPAD PREMIUM TOPSELLER NOTEBOOKS</a:t>
            </a:r>
          </a:p>
          <a:p>
            <a:r>
              <a:rPr lang="en-US" sz="2000" i="1" dirty="0">
                <a:solidFill>
                  <a:srgbClr val="FFFFFF"/>
                </a:solidFill>
                <a:ea typeface="Arial" charset="0"/>
                <a:cs typeface="Arial" charset="0"/>
              </a:rPr>
              <a:t>T Series – Intel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C3FEDB-4CBC-4B9D-B69F-29DFD11CB9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033B76-BA07-F677-9F14-BCC05D179BF4}"/>
              </a:ext>
            </a:extLst>
          </p:cNvPr>
          <p:cNvGraphicFramePr>
            <a:graphicFrameLocks noGrp="1"/>
          </p:cNvGraphicFramePr>
          <p:nvPr/>
        </p:nvGraphicFramePr>
        <p:xfrm>
          <a:off x="7622088" y="1298943"/>
          <a:ext cx="3941783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35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T14s G3 –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$2679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$3069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21BR000DUS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21BR002TUS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21BR002VUS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21BR000DCA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21BR002TCA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21BR002VCA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i5-1250P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8919F1DD-C3BE-8331-3263-AAC01AA1577D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3 OF 4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27AA23E-3D06-E6F8-65F5-3983C8038929}"/>
              </a:ext>
            </a:extLst>
          </p:cNvPr>
          <p:cNvGraphicFramePr>
            <a:graphicFrameLocks noGrp="1"/>
          </p:cNvGraphicFramePr>
          <p:nvPr/>
        </p:nvGraphicFramePr>
        <p:xfrm>
          <a:off x="0" y="1302666"/>
          <a:ext cx="7622088" cy="2519239"/>
        </p:xfrm>
        <a:graphic>
          <a:graphicData uri="http://schemas.openxmlformats.org/drawingml/2006/table">
            <a:tbl>
              <a:tblPr firstRow="1"/>
              <a:tblGrid>
                <a:gridCol w="2695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85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87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58866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1221287">
                  <a:extLst>
                    <a:ext uri="{9D8B030D-6E8A-4147-A177-3AD203B41FA5}">
                      <a16:colId xmlns:a16="http://schemas.microsoft.com/office/drawing/2014/main" val="3889626852"/>
                    </a:ext>
                  </a:extLst>
                </a:gridCol>
                <a:gridCol w="1196236">
                  <a:extLst>
                    <a:ext uri="{9D8B030D-6E8A-4147-A177-3AD203B41FA5}">
                      <a16:colId xmlns:a16="http://schemas.microsoft.com/office/drawing/2014/main" val="214971596"/>
                    </a:ext>
                  </a:extLst>
                </a:gridCol>
                <a:gridCol w="1258866">
                  <a:extLst>
                    <a:ext uri="{9D8B030D-6E8A-4147-A177-3AD203B41FA5}">
                      <a16:colId xmlns:a16="http://schemas.microsoft.com/office/drawing/2014/main" val="3756794287"/>
                    </a:ext>
                  </a:extLst>
                </a:gridCol>
              </a:tblGrid>
              <a:tr h="394724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 G3 –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$2269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$2619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$3109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5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21AH00BQUS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21AH00BPUS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21AH00BRUS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21AH00BLUS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21AH00BSUS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21AH00BNUS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7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21AH00BQCA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21AH00BPCA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21AH00BRCA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21AH00BLCA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21AH00BSCA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21AH00BNCA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62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i7-1245U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69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62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4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2.2K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60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94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9441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53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28E82B9-8197-9FB2-C89D-A95AFC794C6E}"/>
              </a:ext>
            </a:extLst>
          </p:cNvPr>
          <p:cNvGraphicFramePr>
            <a:graphicFrameLocks noGrp="1"/>
          </p:cNvGraphicFramePr>
          <p:nvPr/>
        </p:nvGraphicFramePr>
        <p:xfrm>
          <a:off x="3342314" y="3813720"/>
          <a:ext cx="5156808" cy="2524678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35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1215025">
                  <a:extLst>
                    <a:ext uri="{9D8B030D-6E8A-4147-A177-3AD203B41FA5}">
                      <a16:colId xmlns:a16="http://schemas.microsoft.com/office/drawing/2014/main" val="3889626852"/>
                    </a:ext>
                  </a:extLst>
                </a:gridCol>
              </a:tblGrid>
              <a:tr h="33731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T16 G1 –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$2449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$2659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$2939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$25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21BV0091US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21BV0097US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21BV0090US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21BV0096US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21BV0091CA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21BV0097CA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21BV0096CA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Anti-glare,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86Whr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86Whr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86Whr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86Whr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1" name="図 4" descr="キーボードの上にあるノートパソコン&#10;&#10;自動的に生成された説明">
            <a:extLst>
              <a:ext uri="{FF2B5EF4-FFF2-40B4-BE49-F238E27FC236}">
                <a16:creationId xmlns:a16="http://schemas.microsoft.com/office/drawing/2014/main" id="{2240C648-1624-A9A1-965A-2FD6FA74A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9" y="4030152"/>
            <a:ext cx="2618221" cy="20999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D45125-CE3F-E3A7-D428-64D0A64FB35C}"/>
              </a:ext>
            </a:extLst>
          </p:cNvPr>
          <p:cNvSpPr txBox="1"/>
          <p:nvPr/>
        </p:nvSpPr>
        <p:spPr>
          <a:xfrm>
            <a:off x="11019288" y="5672175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T14s Gen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1B203E-B93D-A99F-14DE-3B4C9FE072D8}"/>
              </a:ext>
            </a:extLst>
          </p:cNvPr>
          <p:cNvSpPr txBox="1"/>
          <p:nvPr/>
        </p:nvSpPr>
        <p:spPr>
          <a:xfrm>
            <a:off x="187821" y="5807946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T14 Gen 3</a:t>
            </a:r>
          </a:p>
        </p:txBody>
      </p:sp>
    </p:spTree>
    <p:extLst>
      <p:ext uri="{BB962C8B-B14F-4D97-AF65-F5344CB8AC3E}">
        <p14:creationId xmlns:p14="http://schemas.microsoft.com/office/powerpoint/2010/main" val="2415213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9F78B2E-0B17-484A-85C1-3C862AD55557}"/>
              </a:ext>
            </a:extLst>
          </p:cNvPr>
          <p:cNvSpPr txBox="1"/>
          <p:nvPr/>
        </p:nvSpPr>
        <p:spPr>
          <a:xfrm>
            <a:off x="1051482" y="228600"/>
            <a:ext cx="9564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LENOVO PREMIUM TOPSELLER NOTEBOOKS</a:t>
            </a:r>
          </a:p>
          <a:p>
            <a:r>
              <a:rPr lang="en-US" sz="2000" i="1" dirty="0">
                <a:solidFill>
                  <a:srgbClr val="FFFFFF"/>
                </a:solidFill>
                <a:ea typeface="Arial" charset="0"/>
                <a:cs typeface="Arial" charset="0"/>
              </a:rPr>
              <a:t>T Series – AMD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C3FEDB-4CBC-4B9D-B69F-29DFD11CB9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033B76-BA07-F677-9F14-BCC05D179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747419"/>
              </p:ext>
            </p:extLst>
          </p:nvPr>
        </p:nvGraphicFramePr>
        <p:xfrm>
          <a:off x="9277212" y="1312215"/>
          <a:ext cx="2678253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T14s G3 –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$2649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21CQ000HUS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21CQ002JUS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21CQ002HCA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21CQ002JCA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8919F1DD-C3BE-8331-3263-AAC01AA1577D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4 OF 4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28E82B9-8197-9FB2-C89D-A95AFC794C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987984"/>
              </p:ext>
            </p:extLst>
          </p:nvPr>
        </p:nvGraphicFramePr>
        <p:xfrm>
          <a:off x="1" y="1293992"/>
          <a:ext cx="5091830" cy="2524678"/>
        </p:xfrm>
        <a:graphic>
          <a:graphicData uri="http://schemas.openxmlformats.org/drawingml/2006/table">
            <a:tbl>
              <a:tblPr firstRow="1"/>
              <a:tblGrid>
                <a:gridCol w="2636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16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91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14371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1232953">
                  <a:extLst>
                    <a:ext uri="{9D8B030D-6E8A-4147-A177-3AD203B41FA5}">
                      <a16:colId xmlns:a16="http://schemas.microsoft.com/office/drawing/2014/main" val="3889626852"/>
                    </a:ext>
                  </a:extLst>
                </a:gridCol>
              </a:tblGrid>
              <a:tr h="33731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 G3 –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$2039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21CF000BUS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21CF000CUS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21CF000DUS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21CF000EUS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21CF000BCA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21CF000CCA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21CF000DCA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21CF000ECA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Black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Keyboard, Grey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Black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Keyboard, Grey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2" name="図 6" descr="キーボードの上にあるノートパソコン&#10;&#10;自動的に生成された説明">
            <a:extLst>
              <a:ext uri="{FF2B5EF4-FFF2-40B4-BE49-F238E27FC236}">
                <a16:creationId xmlns:a16="http://schemas.microsoft.com/office/drawing/2014/main" id="{264CFE3C-D639-9CA3-EC3F-5849EEEC8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189" y="1948603"/>
            <a:ext cx="4998224" cy="40089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D45125-CE3F-E3A7-D428-64D0A64FB35C}"/>
              </a:ext>
            </a:extLst>
          </p:cNvPr>
          <p:cNvSpPr txBox="1"/>
          <p:nvPr/>
        </p:nvSpPr>
        <p:spPr>
          <a:xfrm>
            <a:off x="7632916" y="5144035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T16 Gen 1 – AMD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7649102-2848-DFFB-0525-DF0F1E20F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163311"/>
              </p:ext>
            </p:extLst>
          </p:nvPr>
        </p:nvGraphicFramePr>
        <p:xfrm>
          <a:off x="1948510" y="3809202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T16 G1 –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21CH0004US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21CH0006US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21CH0004CA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21CH0006CA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4166241-8B92-3043-518A-82AFB523C6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315" y="4622131"/>
            <a:ext cx="1971780" cy="15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93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images">
            <a:extLst>
              <a:ext uri="{FF2B5EF4-FFF2-40B4-BE49-F238E27FC236}">
                <a16:creationId xmlns:a16="http://schemas.microsoft.com/office/drawing/2014/main" id="{E0B58FD2-DED1-A571-4715-D5F7A8C2A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71" y="947305"/>
            <a:ext cx="2849382" cy="284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45CC5F-D809-1ED8-8FAC-A9B85C8D1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886" y="1310568"/>
            <a:ext cx="3435939" cy="34359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07D0FF-EDE4-4003-9057-BCEFA8690C5B}"/>
              </a:ext>
            </a:extLst>
          </p:cNvPr>
          <p:cNvSpPr txBox="1"/>
          <p:nvPr/>
        </p:nvSpPr>
        <p:spPr>
          <a:xfrm>
            <a:off x="767827" y="4586097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L14 (Intel / AMD)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656F7A-D2D6-4FEB-A071-0C87B18929CD}"/>
              </a:ext>
            </a:extLst>
          </p:cNvPr>
          <p:cNvSpPr txBox="1"/>
          <p:nvPr/>
        </p:nvSpPr>
        <p:spPr>
          <a:xfrm>
            <a:off x="8812602" y="2723250"/>
            <a:ext cx="1358513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L15 (Intel / AMD)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03F633-517B-438B-9585-AC30C8710B8A}"/>
              </a:ext>
            </a:extLst>
          </p:cNvPr>
          <p:cNvSpPr txBox="1"/>
          <p:nvPr/>
        </p:nvSpPr>
        <p:spPr>
          <a:xfrm>
            <a:off x="4121224" y="2138596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E14 (Intel / AMD)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7944E9-89E2-4BD8-83D8-5D7C402BE585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THINKPAD VELOCITY TOPSELLER NOTEBOOKS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41A124-1C3D-4650-999E-F2D3FCD46E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D9139F-F6DC-DE3E-CE81-47E64EEA7AE8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1 OF 3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图片 11">
            <a:extLst>
              <a:ext uri="{FF2B5EF4-FFF2-40B4-BE49-F238E27FC236}">
                <a16:creationId xmlns:a16="http://schemas.microsoft.com/office/drawing/2014/main" id="{66C74EEF-EBFA-C084-5A64-F6BDFAF8B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9343" y="4209345"/>
            <a:ext cx="2329668" cy="20232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6C9482-3B66-0C13-ABA5-A1C21CAF16EC}"/>
              </a:ext>
            </a:extLst>
          </p:cNvPr>
          <p:cNvSpPr/>
          <p:nvPr/>
        </p:nvSpPr>
        <p:spPr>
          <a:xfrm>
            <a:off x="11583806" y="5918311"/>
            <a:ext cx="354366" cy="34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5D8697-C3EE-4E05-AEB7-702F4FB81FE6}"/>
              </a:ext>
            </a:extLst>
          </p:cNvPr>
          <p:cNvSpPr txBox="1"/>
          <p:nvPr/>
        </p:nvSpPr>
        <p:spPr>
          <a:xfrm>
            <a:off x="10293448" y="5541880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L13 Yoga</a:t>
            </a:r>
          </a:p>
        </p:txBody>
      </p:sp>
      <p:pic>
        <p:nvPicPr>
          <p:cNvPr id="8" name="Picture 7" descr="A picture containing text, computer, electronics, indoor&#10;&#10;Description automatically generated">
            <a:extLst>
              <a:ext uri="{FF2B5EF4-FFF2-40B4-BE49-F238E27FC236}">
                <a16:creationId xmlns:a16="http://schemas.microsoft.com/office/drawing/2014/main" id="{E24D6A50-646C-FE23-6402-00556F13F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482" y="3854465"/>
            <a:ext cx="3137642" cy="2475283"/>
          </a:xfrm>
          <a:prstGeom prst="rect">
            <a:avLst/>
          </a:prstGeom>
        </p:spPr>
      </p:pic>
      <p:pic>
        <p:nvPicPr>
          <p:cNvPr id="13" name="Picture 2" descr="images">
            <a:extLst>
              <a:ext uri="{FF2B5EF4-FFF2-40B4-BE49-F238E27FC236}">
                <a16:creationId xmlns:a16="http://schemas.microsoft.com/office/drawing/2014/main" id="{66F5AD43-6B53-3387-F277-B09BD7FC9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59" y="3329539"/>
            <a:ext cx="3660374" cy="36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82CB2EE-F5B8-4634-A434-AF027C930242}"/>
              </a:ext>
            </a:extLst>
          </p:cNvPr>
          <p:cNvSpPr txBox="1"/>
          <p:nvPr/>
        </p:nvSpPr>
        <p:spPr>
          <a:xfrm>
            <a:off x="250653" y="3448745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E15 (Intel/AMD)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E58D21-02D3-A9E5-1545-8E04E8D0FD7A}"/>
              </a:ext>
            </a:extLst>
          </p:cNvPr>
          <p:cNvSpPr/>
          <p:nvPr/>
        </p:nvSpPr>
        <p:spPr>
          <a:xfrm>
            <a:off x="2412551" y="3486266"/>
            <a:ext cx="354366" cy="34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02E690-00C0-1B4C-FD89-9F241DBBF1D6}"/>
              </a:ext>
            </a:extLst>
          </p:cNvPr>
          <p:cNvSpPr/>
          <p:nvPr/>
        </p:nvSpPr>
        <p:spPr>
          <a:xfrm>
            <a:off x="11811828" y="4397277"/>
            <a:ext cx="354366" cy="34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3C1BCC-AB7F-BD8F-4A39-EE7770367BC1}"/>
              </a:ext>
            </a:extLst>
          </p:cNvPr>
          <p:cNvSpPr txBox="1"/>
          <p:nvPr/>
        </p:nvSpPr>
        <p:spPr>
          <a:xfrm>
            <a:off x="7167878" y="4834921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C14 (Chrome)</a:t>
            </a:r>
          </a:p>
        </p:txBody>
      </p:sp>
      <p:pic>
        <p:nvPicPr>
          <p:cNvPr id="27" name="図 4" descr="キーボードの上にあるノートパソコン&#10;&#10;自動的に生成された説明">
            <a:extLst>
              <a:ext uri="{FF2B5EF4-FFF2-40B4-BE49-F238E27FC236}">
                <a16:creationId xmlns:a16="http://schemas.microsoft.com/office/drawing/2014/main" id="{BCDE6010-6C27-3E4A-B2E2-F9BEC5E3F3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46" y="1437412"/>
            <a:ext cx="2787205" cy="223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39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EC1F4F-411E-48C6-975E-6BA511CCC445}"/>
              </a:ext>
            </a:extLst>
          </p:cNvPr>
          <p:cNvSpPr txBox="1"/>
          <p:nvPr/>
        </p:nvSpPr>
        <p:spPr>
          <a:xfrm>
            <a:off x="1051482" y="228600"/>
            <a:ext cx="956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THINKPAD VELOCITY TOPSELLER NOTEBOOKS </a:t>
            </a:r>
          </a:p>
          <a:p>
            <a:r>
              <a:rPr lang="en-US" i="1" dirty="0">
                <a:solidFill>
                  <a:srgbClr val="FFFFFF"/>
                </a:solidFill>
                <a:ea typeface="Arial" charset="0"/>
                <a:cs typeface="Arial" charset="0"/>
              </a:rPr>
              <a:t>E Series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FC99DC-0A94-4331-9F9E-E851BE5C3A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C40DC0-92EE-C97C-A8F1-66BA212FEED8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2 OF 3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ADEEF7F-D5B1-98F7-93F8-9F5669CCDC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803502"/>
              </p:ext>
            </p:extLst>
          </p:nvPr>
        </p:nvGraphicFramePr>
        <p:xfrm>
          <a:off x="7032017" y="1278804"/>
          <a:ext cx="5156808" cy="2524678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35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1215025">
                  <a:extLst>
                    <a:ext uri="{9D8B030D-6E8A-4147-A177-3AD203B41FA5}">
                      <a16:colId xmlns:a16="http://schemas.microsoft.com/office/drawing/2014/main" val="3889626852"/>
                    </a:ext>
                  </a:extLst>
                </a:gridCol>
              </a:tblGrid>
              <a:tr h="33731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E15 G4 –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21E6007FUS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21E6007BUS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21E6007DUS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21E6007GUS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21E6007FCA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21E6007BCA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21E6007DCA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21E6007GCA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20D9711-1141-5962-0CCE-127B830EB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883"/>
              </p:ext>
            </p:extLst>
          </p:nvPr>
        </p:nvGraphicFramePr>
        <p:xfrm>
          <a:off x="7032017" y="3803482"/>
          <a:ext cx="5156808" cy="2524678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35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1215025">
                  <a:extLst>
                    <a:ext uri="{9D8B030D-6E8A-4147-A177-3AD203B41FA5}">
                      <a16:colId xmlns:a16="http://schemas.microsoft.com/office/drawing/2014/main" val="3889626852"/>
                    </a:ext>
                  </a:extLst>
                </a:gridCol>
              </a:tblGrid>
              <a:tr h="33731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E15 G4 –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$40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$80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21ED003WUS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21ED0041US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21ED003YUS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21ED0043US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21ED003WCA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21ED0041CA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21ED003YCA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21ED0043CA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5825U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5825U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11AC81-036A-E9C7-53E9-6BE36434A6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160184"/>
              </p:ext>
            </p:extLst>
          </p:nvPr>
        </p:nvGraphicFramePr>
        <p:xfrm>
          <a:off x="0" y="1283754"/>
          <a:ext cx="394178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35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E14 G4 –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$40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21E3008HUS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21E3008FUS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21E3008BUS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F0CDB07-6EEA-3422-8FF3-29DDB36934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381391"/>
              </p:ext>
            </p:extLst>
          </p:nvPr>
        </p:nvGraphicFramePr>
        <p:xfrm>
          <a:off x="0" y="3798531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E14 G4 –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$80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21EB001PUS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21EB001RUS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21EB001PCA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21EB001RCA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Picture 10" descr="images">
            <a:extLst>
              <a:ext uri="{FF2B5EF4-FFF2-40B4-BE49-F238E27FC236}">
                <a16:creationId xmlns:a16="http://schemas.microsoft.com/office/drawing/2014/main" id="{A2952982-B46B-2EAE-6A57-32AD7FC57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843" y="3054518"/>
            <a:ext cx="3722709" cy="372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4" descr="キーボードの上にあるノートパソコン&#10;&#10;自動的に生成された説明">
            <a:extLst>
              <a:ext uri="{FF2B5EF4-FFF2-40B4-BE49-F238E27FC236}">
                <a16:creationId xmlns:a16="http://schemas.microsoft.com/office/drawing/2014/main" id="{D5892631-1AF0-DE2E-2DD2-6DA4B87E3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15" y="1294211"/>
            <a:ext cx="2787205" cy="223553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03C8B9D-8C40-F4FF-27FF-DD7C449135A6}"/>
              </a:ext>
            </a:extLst>
          </p:cNvPr>
          <p:cNvSpPr/>
          <p:nvPr/>
        </p:nvSpPr>
        <p:spPr>
          <a:xfrm>
            <a:off x="6756337" y="6477915"/>
            <a:ext cx="354366" cy="3492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3960C8-F6AD-3171-3062-21E13634E13F}"/>
              </a:ext>
            </a:extLst>
          </p:cNvPr>
          <p:cNvSpPr txBox="1"/>
          <p:nvPr/>
        </p:nvSpPr>
        <p:spPr>
          <a:xfrm>
            <a:off x="2723303" y="5059853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E15 (Intel/AMD)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1C1E1F-DE64-E548-E899-24D47AB03178}"/>
              </a:ext>
            </a:extLst>
          </p:cNvPr>
          <p:cNvSpPr txBox="1"/>
          <p:nvPr/>
        </p:nvSpPr>
        <p:spPr>
          <a:xfrm>
            <a:off x="4040280" y="1928634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E14 (Intel/AMD)</a:t>
            </a:r>
          </a:p>
        </p:txBody>
      </p:sp>
    </p:spTree>
    <p:extLst>
      <p:ext uri="{BB962C8B-B14F-4D97-AF65-F5344CB8AC3E}">
        <p14:creationId xmlns:p14="http://schemas.microsoft.com/office/powerpoint/2010/main" val="3883548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A1FCA58-42BE-84FF-8204-C4243B4AB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7842" y="1291684"/>
            <a:ext cx="3000984" cy="3000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C2B1C1-D671-0301-F96A-D3A317DC2D21}"/>
              </a:ext>
            </a:extLst>
          </p:cNvPr>
          <p:cNvSpPr txBox="1"/>
          <p:nvPr/>
        </p:nvSpPr>
        <p:spPr>
          <a:xfrm>
            <a:off x="1051482" y="228600"/>
            <a:ext cx="956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THINKPAD VELOCITY TOPSELLER NOTEBOOKS </a:t>
            </a:r>
          </a:p>
          <a:p>
            <a:r>
              <a:rPr lang="en-US" i="1" dirty="0">
                <a:solidFill>
                  <a:srgbClr val="FFFFFF"/>
                </a:solidFill>
                <a:ea typeface="Arial" charset="0"/>
                <a:cs typeface="Arial" charset="0"/>
              </a:rPr>
              <a:t>L Series &amp; Chrome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2991FA-B096-0B24-68DF-C7ACE749CF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24F5E0-3B0C-3D22-FEE9-D79D27C5C7E6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3 OF 3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5AF8CA6-5CC9-DE74-BEDA-F175AE73DD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711106"/>
              </p:ext>
            </p:extLst>
          </p:nvPr>
        </p:nvGraphicFramePr>
        <p:xfrm>
          <a:off x="0" y="1278804"/>
          <a:ext cx="1484065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L13 Yoga –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21B5003XUS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21B5003XCA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13.3” WUXGA IPS Anti-glare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Keyboard, Grey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F75A497-CD13-5866-F831-01D4E86B2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150934"/>
              </p:ext>
            </p:extLst>
          </p:nvPr>
        </p:nvGraphicFramePr>
        <p:xfrm>
          <a:off x="4006269" y="1278804"/>
          <a:ext cx="2678253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L14 G3 -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$1439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$1999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21C1004JUS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21C1004NUS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21C1004JCA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21C1004NCA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i7-1270P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90C418-ADBF-D695-7E3F-67EC88C952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264707"/>
              </p:ext>
            </p:extLst>
          </p:nvPr>
        </p:nvGraphicFramePr>
        <p:xfrm>
          <a:off x="6683893" y="1278804"/>
          <a:ext cx="2678253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L15 G3 -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$1959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21C30050US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21C3004VUS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21C30050CA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21C3004VCA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Anti-glare,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2CB7642-6F9E-AC81-47BE-B9071FAD4B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887786"/>
              </p:ext>
            </p:extLst>
          </p:nvPr>
        </p:nvGraphicFramePr>
        <p:xfrm>
          <a:off x="0" y="3793581"/>
          <a:ext cx="1484065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L14 G3 –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21C50015US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21C50015CA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5675U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06045AE-0EC0-03F5-0991-825B4D7427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038936"/>
              </p:ext>
            </p:extLst>
          </p:nvPr>
        </p:nvGraphicFramePr>
        <p:xfrm>
          <a:off x="1484065" y="3793581"/>
          <a:ext cx="1484065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L15 G3 –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$1439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21C70010US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21C70010CA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5675U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Anti-glare,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2E2C293-B450-B15F-6021-E102349194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089429"/>
              </p:ext>
            </p:extLst>
          </p:nvPr>
        </p:nvGraphicFramePr>
        <p:xfrm>
          <a:off x="10646584" y="3791776"/>
          <a:ext cx="1484065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C14 Gen1 (Chrome)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$1449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21C9000HUS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21C9000HCZ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i5-1245U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Abyss Blue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ChromeOS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5" name="Picture 2" descr="images">
            <a:extLst>
              <a:ext uri="{FF2B5EF4-FFF2-40B4-BE49-F238E27FC236}">
                <a16:creationId xmlns:a16="http://schemas.microsoft.com/office/drawing/2014/main" id="{329A7596-3335-5FE1-9917-77BB7C2B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173" y="3367117"/>
            <a:ext cx="3660374" cy="36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95C45F-09EC-77BD-7CF2-0B4A131FAE55}"/>
              </a:ext>
            </a:extLst>
          </p:cNvPr>
          <p:cNvSpPr txBox="1"/>
          <p:nvPr/>
        </p:nvSpPr>
        <p:spPr>
          <a:xfrm>
            <a:off x="9382192" y="4872499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C14 (Chrome)</a:t>
            </a: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4856A493-2851-38CF-D46A-4416BA2EE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242" y="1603932"/>
            <a:ext cx="2329668" cy="20232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5D3407-B72A-5407-6103-30B21035A2E1}"/>
              </a:ext>
            </a:extLst>
          </p:cNvPr>
          <p:cNvSpPr/>
          <p:nvPr/>
        </p:nvSpPr>
        <p:spPr>
          <a:xfrm>
            <a:off x="3511705" y="3312898"/>
            <a:ext cx="354366" cy="34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85498-EC6F-499C-10A0-E3CAE072FA0B}"/>
              </a:ext>
            </a:extLst>
          </p:cNvPr>
          <p:cNvSpPr txBox="1"/>
          <p:nvPr/>
        </p:nvSpPr>
        <p:spPr>
          <a:xfrm>
            <a:off x="2221347" y="2936467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L13 Yoga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492936-DA71-819F-06D6-3C4F47CCFF34}"/>
              </a:ext>
            </a:extLst>
          </p:cNvPr>
          <p:cNvSpPr txBox="1"/>
          <p:nvPr/>
        </p:nvSpPr>
        <p:spPr>
          <a:xfrm>
            <a:off x="9922326" y="1468125"/>
            <a:ext cx="1358513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L15 (Intel / AMD)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995FFE-2033-4074-2F3A-F998547E39F5}"/>
              </a:ext>
            </a:extLst>
          </p:cNvPr>
          <p:cNvSpPr txBox="1"/>
          <p:nvPr/>
        </p:nvSpPr>
        <p:spPr>
          <a:xfrm>
            <a:off x="3101198" y="4572575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L14 (Intel / AMD)</a:t>
            </a:r>
          </a:p>
        </p:txBody>
      </p:sp>
      <p:pic>
        <p:nvPicPr>
          <p:cNvPr id="23" name="Picture 22" descr="A picture containing text, computer, electronics, indoor&#10;&#10;Description automatically generated">
            <a:extLst>
              <a:ext uri="{FF2B5EF4-FFF2-40B4-BE49-F238E27FC236}">
                <a16:creationId xmlns:a16="http://schemas.microsoft.com/office/drawing/2014/main" id="{40AEB018-7EFB-F21E-46C7-336E82ED8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853" y="3840943"/>
            <a:ext cx="3137642" cy="247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0380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9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Education models_no patter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Education models_patter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8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2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3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4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5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6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7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ptops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1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6CD5A23ED40042AECD06EF9868DB52" ma:contentTypeVersion="11" ma:contentTypeDescription="Create a new document." ma:contentTypeScope="" ma:versionID="3ae666e3f7c40072579630db392c9caf">
  <xsd:schema xmlns:xsd="http://www.w3.org/2001/XMLSchema" xmlns:xs="http://www.w3.org/2001/XMLSchema" xmlns:p="http://schemas.microsoft.com/office/2006/metadata/properties" xmlns:ns2="0b150edd-b318-463a-9f3d-ebe5042bc253" xmlns:ns3="2d67ac00-e96e-4a4a-8b7f-9f8fd8358461" targetNamespace="http://schemas.microsoft.com/office/2006/metadata/properties" ma:root="true" ma:fieldsID="647e6bec09acf0631b500b6c9d82a09c" ns2:_="" ns3:_="">
    <xsd:import namespace="0b150edd-b318-463a-9f3d-ebe5042bc253"/>
    <xsd:import namespace="2d67ac00-e96e-4a4a-8b7f-9f8fd83584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KrisHolladay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150edd-b318-463a-9f3d-ebe5042bc2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KrisHolladay" ma:index="14" nillable="true" ma:displayName="Kris Holladay" ma:format="Dropdown" ma:list="UserInfo" ma:SharePointGroup="0" ma:internalName="KrisHollada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7ac00-e96e-4a4a-8b7f-9f8fd835846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risHolladay xmlns="0b150edd-b318-463a-9f3d-ebe5042bc253">
      <UserInfo>
        <DisplayName/>
        <AccountId xsi:nil="true"/>
        <AccountType/>
      </UserInfo>
    </KrisHolladay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5A2FD2C-8A17-41ED-B224-6108738ED1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150edd-b318-463a-9f3d-ebe5042bc253"/>
    <ds:schemaRef ds:uri="2d67ac00-e96e-4a4a-8b7f-9f8fd83584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A77D7F6-C16B-4AB5-8119-9E10B6AE9FF1}">
  <ds:schemaRefs>
    <ds:schemaRef ds:uri="0b150edd-b318-463a-9f3d-ebe5042bc253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8C47C13-56A5-4873-8587-435C3276A9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10338</TotalTime>
  <Words>8371</Words>
  <Application>Microsoft Office PowerPoint</Application>
  <PresentationFormat>Custom</PresentationFormat>
  <Paragraphs>2398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27</vt:i4>
      </vt:variant>
    </vt:vector>
  </HeadingPairs>
  <TitlesOfParts>
    <vt:vector size="54" baseType="lpstr">
      <vt:lpstr>Arial</vt:lpstr>
      <vt:lpstr>Calibri</vt:lpstr>
      <vt:lpstr>Helvetica Neue</vt:lpstr>
      <vt:lpstr>Verdana</vt:lpstr>
      <vt:lpstr>Wingdings</vt:lpstr>
      <vt:lpstr>Blank</vt:lpstr>
      <vt:lpstr>Custom Design</vt:lpstr>
      <vt:lpstr>Laptops</vt:lpstr>
      <vt:lpstr>6_Custom Design</vt:lpstr>
      <vt:lpstr>1_Custom Design</vt:lpstr>
      <vt:lpstr>7_Custom Design</vt:lpstr>
      <vt:lpstr>3_Custom Design</vt:lpstr>
      <vt:lpstr>11_Custom Design</vt:lpstr>
      <vt:lpstr>4_Custom Design</vt:lpstr>
      <vt:lpstr>9_Custom Design</vt:lpstr>
      <vt:lpstr>5_Custom Design</vt:lpstr>
      <vt:lpstr>10_Custom Design</vt:lpstr>
      <vt:lpstr>Education models_no pattern</vt:lpstr>
      <vt:lpstr>Education models_pattern</vt:lpstr>
      <vt:lpstr>2_Custom Design</vt:lpstr>
      <vt:lpstr>8_Custom Design</vt:lpstr>
      <vt:lpstr>12_Custom Design</vt:lpstr>
      <vt:lpstr>13_Custom Design</vt:lpstr>
      <vt:lpstr>14_Custom Design</vt:lpstr>
      <vt:lpstr>15_Custom Design</vt:lpstr>
      <vt:lpstr>16_Custom Design</vt:lpstr>
      <vt:lpstr>17_Custom Design</vt:lpstr>
      <vt:lpstr>TOPSELLER  QUICK REFERENCE GUIDE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Lenovo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 Here and Goes up to Two Lines</dc:title>
  <dc:creator>kathyp</dc:creator>
  <cp:lastModifiedBy>Bradley Weatherspoon</cp:lastModifiedBy>
  <cp:revision>103</cp:revision>
  <cp:lastPrinted>2016-07-27T15:33:36Z</cp:lastPrinted>
  <dcterms:created xsi:type="dcterms:W3CDTF">2015-04-23T17:39:45Z</dcterms:created>
  <dcterms:modified xsi:type="dcterms:W3CDTF">2023-03-06T16:20:53Z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0x010100EA6CD5A23ED40042AECD06EF9868DB52</vt:lpwstr>
  </property>
</Properties>
</file>